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5" r:id="rId15"/>
    <p:sldId id="271" r:id="rId16"/>
    <p:sldId id="272" r:id="rId17"/>
    <p:sldId id="273" r:id="rId18"/>
    <p:sldId id="274" r:id="rId19"/>
    <p:sldId id="276" r:id="rId20"/>
    <p:sldId id="267" r:id="rId21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00"/>
    <a:srgbClr val="FFCC29"/>
    <a:srgbClr val="FFC301"/>
    <a:srgbClr val="FFC819"/>
    <a:srgbClr val="F89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027" autoAdjust="0"/>
  </p:normalViewPr>
  <p:slideViewPr>
    <p:cSldViewPr>
      <p:cViewPr>
        <p:scale>
          <a:sx n="82" d="100"/>
          <a:sy n="82" d="100"/>
        </p:scale>
        <p:origin x="1088" y="22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F7020-9E1A-4003-B81B-E67010462E26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D843D-DA02-40B2-9721-A839370755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Acorn</a:t>
            </a:r>
            <a:r>
              <a:rPr lang="en-US" altLang="ko-KR" baseline="0" dirty="0"/>
              <a:t> Marketing Business Unit = AMBU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안녕하세요 </a:t>
            </a:r>
            <a:r>
              <a:rPr lang="ko-KR" altLang="en-US" baseline="0" dirty="0" err="1"/>
              <a:t>에이콘</a:t>
            </a:r>
            <a:r>
              <a:rPr lang="ko-KR" altLang="en-US" baseline="0" dirty="0"/>
              <a:t> 마케팅 사업부 팀 발표자 김동완입니다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이은정 팀장님을 필두로 </a:t>
            </a:r>
            <a:r>
              <a:rPr lang="ko-KR" altLang="en-US" baseline="0" dirty="0" err="1"/>
              <a:t>오덕호님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김수연님</a:t>
            </a:r>
            <a:r>
              <a:rPr lang="ko-KR" altLang="en-US" baseline="0" dirty="0"/>
              <a:t> 저 김병주님으로 구성되어있으며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팀명은</a:t>
            </a:r>
            <a:r>
              <a:rPr lang="ko-KR" altLang="en-US" baseline="0" dirty="0"/>
              <a:t>  공부하고있는 빅데이터 분야를 마케팅적으로 접목을 시키고 싶은 분들이 </a:t>
            </a:r>
            <a:r>
              <a:rPr lang="ko-KR" altLang="en-US" baseline="0" dirty="0" err="1"/>
              <a:t>다수라서</a:t>
            </a:r>
            <a:r>
              <a:rPr lang="ko-KR" altLang="en-US" baseline="0" dirty="0"/>
              <a:t> 만들게 되었습니다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주제는 </a:t>
            </a:r>
            <a:r>
              <a:rPr lang="ko-KR" altLang="en-US" baseline="0" dirty="0" err="1"/>
              <a:t>저희팀</a:t>
            </a:r>
            <a:r>
              <a:rPr lang="ko-KR" altLang="en-US" baseline="0" dirty="0"/>
              <a:t> 컬러에 맞게 </a:t>
            </a:r>
            <a:r>
              <a:rPr lang="ko-KR" altLang="en-US" baseline="0" dirty="0" err="1"/>
              <a:t>버거킹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광고컨셉</a:t>
            </a:r>
            <a:r>
              <a:rPr lang="ko-KR" altLang="en-US" baseline="0" dirty="0"/>
              <a:t> 변화에 따른 유튜브 댓글 분석으로 정하였습니다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두개의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비교 해봤습니다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밈광고는</a:t>
            </a:r>
            <a:r>
              <a:rPr lang="ko-KR" altLang="en-US" dirty="0"/>
              <a:t> 광고 모델의 중심의 화제성이 많았으며 이전 광고는 상품에 집중을 하는 사람들이 많은 것이 차이로 나타났습니다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  빈도수 바탕으로 소비자 여정의 대해 분석을 하려고 한다</a:t>
            </a:r>
            <a:endParaRPr lang="en-US" altLang="ko-KR" dirty="0"/>
          </a:p>
          <a:p>
            <a:r>
              <a:rPr lang="ko-KR" altLang="en-US" dirty="0"/>
              <a:t>인지는 단순하게 보고 인식하는 정도의 단어들을 선별하여 넣었으며 두번째 네번째도 각 속성에 맞는 단어들을 선별하고 넣어 사전을 구축하였습니다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하나의 댓글이 중복될 경우 높은 단계가</a:t>
            </a:r>
            <a:r>
              <a:rPr lang="ko-KR" altLang="en-US" baseline="0" dirty="0"/>
              <a:t> 우선이기 때문이기 </a:t>
            </a:r>
            <a:r>
              <a:rPr lang="en-US" altLang="ko-KR" baseline="0" dirty="0"/>
              <a:t>4</a:t>
            </a:r>
            <a:r>
              <a:rPr lang="ko-KR" altLang="en-US" baseline="0" dirty="0"/>
              <a:t>번 단계부터 </a:t>
            </a:r>
            <a:r>
              <a:rPr lang="en-US" altLang="ko-KR" baseline="0" dirty="0"/>
              <a:t>1</a:t>
            </a:r>
            <a:r>
              <a:rPr lang="ko-KR" altLang="en-US" baseline="0" dirty="0"/>
              <a:t>번 단계까지 역순으로 접근하고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 단계에 중복으로 들어가지 않도록 내부 루프에서 </a:t>
            </a:r>
            <a:r>
              <a:rPr lang="en-US" altLang="ko-KR" baseline="0" dirty="0"/>
              <a:t>check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bool</a:t>
            </a:r>
            <a:r>
              <a:rPr lang="ko-KR" altLang="en-US" baseline="0" dirty="0"/>
              <a:t> 값을 부여하여 설계함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곽철용</a:t>
            </a:r>
            <a:r>
              <a:rPr lang="en-US" altLang="ko-KR" dirty="0"/>
              <a:t>: </a:t>
            </a:r>
            <a:r>
              <a:rPr lang="ko-KR" altLang="en-US" dirty="0"/>
              <a:t>마지막 </a:t>
            </a:r>
            <a:r>
              <a:rPr lang="ko-KR" altLang="en-US" dirty="0" err="1"/>
              <a:t>댓글일자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13</a:t>
            </a:r>
            <a:r>
              <a:rPr lang="ko-KR" altLang="en-US" dirty="0"/>
              <a:t>일 </a:t>
            </a:r>
            <a:r>
              <a:rPr lang="en-US" altLang="ko-KR" dirty="0"/>
              <a:t>/ </a:t>
            </a:r>
            <a:r>
              <a:rPr lang="ko-KR" altLang="en-US" dirty="0" err="1"/>
              <a:t>윤계상</a:t>
            </a:r>
            <a:r>
              <a:rPr lang="en-US" altLang="ko-KR" dirty="0"/>
              <a:t>:</a:t>
            </a:r>
            <a:r>
              <a:rPr lang="en-US" altLang="ko-KR" baseline="0" dirty="0"/>
              <a:t> </a:t>
            </a:r>
            <a:r>
              <a:rPr lang="ko-KR" altLang="en-US" baseline="0" dirty="0"/>
              <a:t>마지막 </a:t>
            </a:r>
            <a:r>
              <a:rPr lang="ko-KR" altLang="en-US" baseline="0" dirty="0" err="1"/>
              <a:t>댓글일자</a:t>
            </a:r>
            <a:r>
              <a:rPr lang="ko-KR" altLang="en-US" baseline="0" dirty="0"/>
              <a:t> </a:t>
            </a:r>
            <a:r>
              <a:rPr lang="en-US" altLang="ko-KR" baseline="0" dirty="0"/>
              <a:t>2019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3</a:t>
            </a:r>
            <a:r>
              <a:rPr lang="ko-KR" altLang="en-US" baseline="0" dirty="0"/>
              <a:t>월 </a:t>
            </a:r>
            <a:r>
              <a:rPr lang="en-US" altLang="ko-KR" baseline="0" dirty="0"/>
              <a:t>27</a:t>
            </a:r>
            <a:r>
              <a:rPr lang="ko-KR" altLang="en-US" baseline="0" dirty="0"/>
              <a:t>일 </a:t>
            </a:r>
            <a:endParaRPr lang="en-US" altLang="ko-KR" baseline="0" dirty="0"/>
          </a:p>
          <a:p>
            <a:r>
              <a:rPr lang="ko-KR" altLang="en-US" baseline="0" dirty="0"/>
              <a:t>위에 방식으로 추출된 데이터의 결과값을 비교 해보면 </a:t>
            </a:r>
            <a:endParaRPr lang="en-US" altLang="ko-KR" baseline="0" dirty="0"/>
          </a:p>
          <a:p>
            <a:r>
              <a:rPr lang="ko-KR" altLang="en-US" baseline="0" dirty="0" err="1"/>
              <a:t>윤계상은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구매후</a:t>
            </a:r>
            <a:r>
              <a:rPr lang="ko-KR" altLang="en-US" baseline="0" dirty="0"/>
              <a:t> 단계에서 많은 </a:t>
            </a:r>
            <a:r>
              <a:rPr lang="ko-KR" altLang="en-US" baseline="0" dirty="0" err="1"/>
              <a:t>댓글수가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나타난것으로</a:t>
            </a:r>
            <a:r>
              <a:rPr lang="ko-KR" altLang="en-US" baseline="0" dirty="0"/>
              <a:t> 보였고</a:t>
            </a:r>
            <a:endParaRPr lang="en-US" altLang="ko-KR" baseline="0" dirty="0"/>
          </a:p>
          <a:p>
            <a:r>
              <a:rPr lang="ko-KR" altLang="en-US" baseline="0" dirty="0" err="1"/>
              <a:t>곽철용은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구매전</a:t>
            </a:r>
            <a:r>
              <a:rPr lang="ko-KR" altLang="en-US" baseline="0" dirty="0"/>
              <a:t> 인지와 평가 단계에서 많은 것으로 나타났다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r>
              <a:rPr lang="en-US" altLang="ko-KR" baseline="0" dirty="0"/>
              <a:t>921</a:t>
            </a:r>
            <a:r>
              <a:rPr lang="ko-KR" altLang="en-US" baseline="0" dirty="0"/>
              <a:t> </a:t>
            </a:r>
            <a:r>
              <a:rPr lang="en-US" altLang="ko-KR" baseline="0" dirty="0"/>
              <a:t>235</a:t>
            </a:r>
            <a:r>
              <a:rPr lang="ko-KR" altLang="en-US" baseline="0" dirty="0"/>
              <a:t> 약 </a:t>
            </a:r>
            <a:r>
              <a:rPr lang="en-US" altLang="ko-KR" baseline="0" dirty="0"/>
              <a:t>37</a:t>
            </a:r>
            <a:r>
              <a:rPr lang="ko-KR" altLang="en-US" baseline="0" dirty="0"/>
              <a:t>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aseline="0" dirty="0"/>
              <a:t>양쪽 </a:t>
            </a:r>
            <a:r>
              <a:rPr lang="ko-KR" altLang="en-US" sz="1200" baseline="0" dirty="0" err="1"/>
              <a:t>광고들에서</a:t>
            </a:r>
            <a:r>
              <a:rPr lang="ko-KR" altLang="en-US" sz="1200" baseline="0" dirty="0"/>
              <a:t> 댓글 수가 가장 많은 날을 선정하여</a:t>
            </a:r>
            <a:endParaRPr lang="en-US" altLang="ko-KR" sz="1200" baseline="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시계열</a:t>
            </a:r>
            <a:r>
              <a:rPr lang="ko-KR" altLang="en-US" sz="1200" dirty="0"/>
              <a:t> 분석을 한 결과는 이렇게 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aseline="0" dirty="0"/>
              <a:t>거의 모든 시간이  </a:t>
            </a:r>
            <a:r>
              <a:rPr lang="ko-KR" altLang="en-US" sz="1200" baseline="0" dirty="0" err="1"/>
              <a:t>밈광고의</a:t>
            </a:r>
            <a:r>
              <a:rPr lang="ko-KR" altLang="en-US" sz="1200" baseline="0" dirty="0"/>
              <a:t> </a:t>
            </a:r>
            <a:r>
              <a:rPr lang="ko-KR" altLang="en-US" sz="1200" dirty="0"/>
              <a:t>단어 빈도수가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aseline="0" dirty="0"/>
              <a:t>많은 것으로 나타났다</a:t>
            </a:r>
            <a:endParaRPr lang="en-US" altLang="ko-KR" sz="1200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구매 </a:t>
            </a:r>
            <a:r>
              <a:rPr lang="ko-KR" altLang="en-US" dirty="0" err="1"/>
              <a:t>여정별로</a:t>
            </a:r>
            <a:r>
              <a:rPr lang="ko-KR" altLang="en-US" dirty="0"/>
              <a:t> 비교를 하면 </a:t>
            </a:r>
            <a:r>
              <a:rPr lang="ko-KR" altLang="en-US" dirty="0" err="1"/>
              <a:t>밈광고에서는</a:t>
            </a:r>
            <a:r>
              <a:rPr lang="ko-KR" altLang="en-US" dirty="0"/>
              <a:t> </a:t>
            </a:r>
            <a:r>
              <a:rPr lang="ko-KR" altLang="en-US" dirty="0" err="1"/>
              <a:t>구매전</a:t>
            </a:r>
            <a:r>
              <a:rPr lang="ko-KR" altLang="en-US" dirty="0"/>
              <a:t> 단계 빈도수</a:t>
            </a:r>
            <a:r>
              <a:rPr lang="en-US" altLang="ko-KR" dirty="0"/>
              <a:t>,</a:t>
            </a:r>
            <a:r>
              <a:rPr lang="ko-KR" altLang="en-US" dirty="0"/>
              <a:t> 이전 광고에서 </a:t>
            </a:r>
            <a:r>
              <a:rPr lang="ko-KR" altLang="en-US" dirty="0" err="1"/>
              <a:t>구매후</a:t>
            </a:r>
            <a:r>
              <a:rPr lang="ko-KR" altLang="en-US" dirty="0"/>
              <a:t> 단계가 많은 것으로 나타났으며</a:t>
            </a:r>
            <a:endParaRPr lang="en-US" altLang="ko-KR" dirty="0"/>
          </a:p>
          <a:p>
            <a:r>
              <a:rPr lang="ko-KR" altLang="en-US" dirty="0" err="1"/>
              <a:t>신기한것은</a:t>
            </a:r>
            <a:r>
              <a:rPr lang="ko-KR" altLang="en-US" dirty="0"/>
              <a:t> 출근시간 </a:t>
            </a:r>
            <a:r>
              <a:rPr lang="en-US" altLang="ko-KR" dirty="0"/>
              <a:t>5~10</a:t>
            </a:r>
            <a:r>
              <a:rPr lang="ko-KR" altLang="en-US" dirty="0"/>
              <a:t>시 사이에 수치가 높은 것으로 나타났고 저녁 시간에는 댓글이 거의 없는 것으로 나타났다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소비자가 직접적으로 검색하여 가서 보는 형태가 아니라 </a:t>
            </a:r>
            <a:r>
              <a:rPr lang="ko-KR" altLang="en-US" dirty="0" err="1"/>
              <a:t>스폰서드</a:t>
            </a:r>
            <a:r>
              <a:rPr lang="ko-KR" altLang="en-US" dirty="0"/>
              <a:t> 광고 형태로 들어 가는 경우이고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Cpc</a:t>
            </a:r>
            <a:r>
              <a:rPr lang="en-US" altLang="ko-KR" dirty="0"/>
              <a:t> </a:t>
            </a:r>
            <a:r>
              <a:rPr lang="ko-KR" altLang="en-US" dirty="0"/>
              <a:t>광고 시간설정 있기 때문에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버거킹에서</a:t>
            </a:r>
            <a:r>
              <a:rPr lang="ko-KR" altLang="en-US" dirty="0"/>
              <a:t> 해당 시간은 설정을 안해 댓글이 없는 것으로 추측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곽철용</a:t>
            </a:r>
            <a:r>
              <a:rPr lang="en-US" altLang="ko-KR" dirty="0"/>
              <a:t>: </a:t>
            </a:r>
            <a:r>
              <a:rPr lang="ko-KR" altLang="en-US" dirty="0"/>
              <a:t>마지막 </a:t>
            </a:r>
            <a:r>
              <a:rPr lang="ko-KR" altLang="en-US" dirty="0" err="1"/>
              <a:t>댓글일자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13</a:t>
            </a:r>
            <a:r>
              <a:rPr lang="ko-KR" altLang="en-US" dirty="0"/>
              <a:t>일 </a:t>
            </a:r>
            <a:r>
              <a:rPr lang="en-US" altLang="ko-KR" dirty="0"/>
              <a:t>/ </a:t>
            </a:r>
            <a:r>
              <a:rPr lang="ko-KR" altLang="en-US" dirty="0" err="1"/>
              <a:t>윤계상</a:t>
            </a:r>
            <a:r>
              <a:rPr lang="en-US" altLang="ko-KR" dirty="0"/>
              <a:t>:</a:t>
            </a:r>
            <a:r>
              <a:rPr lang="en-US" altLang="ko-KR" baseline="0" dirty="0"/>
              <a:t> </a:t>
            </a:r>
            <a:r>
              <a:rPr lang="ko-KR" altLang="en-US" baseline="0" dirty="0"/>
              <a:t>마지막 </a:t>
            </a:r>
            <a:r>
              <a:rPr lang="ko-KR" altLang="en-US" baseline="0" dirty="0" err="1"/>
              <a:t>댓글일자</a:t>
            </a:r>
            <a:r>
              <a:rPr lang="ko-KR" altLang="en-US" baseline="0" dirty="0"/>
              <a:t> </a:t>
            </a:r>
            <a:r>
              <a:rPr lang="en-US" altLang="ko-KR" baseline="0" dirty="0"/>
              <a:t>2019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3</a:t>
            </a:r>
            <a:r>
              <a:rPr lang="ko-KR" altLang="en-US" baseline="0" dirty="0"/>
              <a:t>월 </a:t>
            </a:r>
            <a:r>
              <a:rPr lang="en-US" altLang="ko-KR" baseline="0" dirty="0"/>
              <a:t>27</a:t>
            </a:r>
            <a:r>
              <a:rPr lang="ko-KR" altLang="en-US" baseline="0" dirty="0"/>
              <a:t>일 </a:t>
            </a:r>
            <a:endParaRPr lang="ko-KR" altLang="en-US" dirty="0"/>
          </a:p>
          <a:p>
            <a:r>
              <a:rPr lang="ko-KR" altLang="en-US" dirty="0"/>
              <a:t>그러나 지속성은 부족한 것으로 </a:t>
            </a:r>
            <a:r>
              <a:rPr lang="ko-KR" altLang="en-US" dirty="0" err="1"/>
              <a:t>볼수있지만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곽철용</a:t>
            </a:r>
            <a:r>
              <a:rPr lang="ko-KR" altLang="en-US" dirty="0"/>
              <a:t> 광고가 완성 되기 전부터 화재성이 있었고 기다리는 사람이 많았기 때문에 거기에 대한 성과는 있었다고 </a:t>
            </a:r>
            <a:r>
              <a:rPr lang="ko-KR" altLang="en-US" dirty="0" err="1"/>
              <a:t>볼수있다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광고는 참고 논문에서 나타나는 저 관여 상품은 구매 후 평가의 비율 높게 </a:t>
            </a:r>
            <a:r>
              <a:rPr lang="ko-KR" altLang="en-US" dirty="0" err="1"/>
              <a:t>나온다라는</a:t>
            </a:r>
            <a:r>
              <a:rPr lang="ko-KR" altLang="en-US" dirty="0"/>
              <a:t> 결과와 유사하게 나오며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밈</a:t>
            </a:r>
            <a:r>
              <a:rPr lang="ko-KR" altLang="en-US" dirty="0"/>
              <a:t> 광고는 반대의 결과값이 나타났다는 것을 볼 수 있었으며</a:t>
            </a:r>
            <a:endParaRPr lang="en-US" altLang="ko-KR" dirty="0"/>
          </a:p>
          <a:p>
            <a:r>
              <a:rPr lang="ko-KR" altLang="en-US" dirty="0"/>
              <a:t>이는 잠재고객들에게 구매를 유도를 이끄는 광고의 목적에 부합하는 결과치 이기 때문에 효과가 있었다라는 결론을 낼 수 있지만</a:t>
            </a:r>
            <a:r>
              <a:rPr lang="en-US" altLang="ko-KR" dirty="0"/>
              <a:t>,</a:t>
            </a:r>
            <a:r>
              <a:rPr lang="ko-KR" altLang="en-US" dirty="0"/>
              <a:t> 광고 효율성을 높이기 위해서 미끼상품 및 이벤트 등으로 보완하여 매장으로 이끌게 하는 등의 행동이 필요하다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곽철용</a:t>
            </a:r>
            <a:r>
              <a:rPr lang="en-US" altLang="ko-KR" dirty="0"/>
              <a:t>: </a:t>
            </a:r>
            <a:r>
              <a:rPr lang="ko-KR" altLang="en-US" dirty="0"/>
              <a:t>마지막 </a:t>
            </a:r>
            <a:r>
              <a:rPr lang="ko-KR" altLang="en-US" dirty="0" err="1"/>
              <a:t>댓글일자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13</a:t>
            </a:r>
            <a:r>
              <a:rPr lang="ko-KR" altLang="en-US" dirty="0"/>
              <a:t>일 </a:t>
            </a:r>
            <a:r>
              <a:rPr lang="en-US" altLang="ko-KR" dirty="0"/>
              <a:t>/ </a:t>
            </a:r>
            <a:r>
              <a:rPr lang="ko-KR" altLang="en-US" dirty="0" err="1"/>
              <a:t>윤계상</a:t>
            </a:r>
            <a:r>
              <a:rPr lang="en-US" altLang="ko-KR" dirty="0"/>
              <a:t>:</a:t>
            </a:r>
            <a:r>
              <a:rPr lang="en-US" altLang="ko-KR" baseline="0" dirty="0"/>
              <a:t> </a:t>
            </a:r>
            <a:r>
              <a:rPr lang="ko-KR" altLang="en-US" baseline="0" dirty="0"/>
              <a:t>마지막 </a:t>
            </a:r>
            <a:r>
              <a:rPr lang="ko-KR" altLang="en-US" baseline="0" dirty="0" err="1"/>
              <a:t>댓글일자</a:t>
            </a:r>
            <a:r>
              <a:rPr lang="ko-KR" altLang="en-US" baseline="0" dirty="0"/>
              <a:t> </a:t>
            </a:r>
            <a:r>
              <a:rPr lang="en-US" altLang="ko-KR" baseline="0" dirty="0"/>
              <a:t>2019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3</a:t>
            </a:r>
            <a:r>
              <a:rPr lang="ko-KR" altLang="en-US" baseline="0" dirty="0"/>
              <a:t>월 </a:t>
            </a:r>
            <a:r>
              <a:rPr lang="en-US" altLang="ko-KR" baseline="0" dirty="0"/>
              <a:t>27</a:t>
            </a:r>
            <a:r>
              <a:rPr lang="ko-KR" altLang="en-US" baseline="0" dirty="0"/>
              <a:t>일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곽철용</a:t>
            </a:r>
            <a:r>
              <a:rPr lang="en-US" altLang="ko-KR" dirty="0"/>
              <a:t>: </a:t>
            </a:r>
            <a:r>
              <a:rPr lang="ko-KR" altLang="en-US" dirty="0"/>
              <a:t>마지막 </a:t>
            </a:r>
            <a:r>
              <a:rPr lang="ko-KR" altLang="en-US" dirty="0" err="1"/>
              <a:t>댓글일자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13</a:t>
            </a:r>
            <a:r>
              <a:rPr lang="ko-KR" altLang="en-US" dirty="0"/>
              <a:t>일 </a:t>
            </a:r>
            <a:r>
              <a:rPr lang="en-US" altLang="ko-KR" dirty="0"/>
              <a:t>/ </a:t>
            </a:r>
            <a:r>
              <a:rPr lang="ko-KR" altLang="en-US" dirty="0" err="1"/>
              <a:t>윤계상</a:t>
            </a:r>
            <a:r>
              <a:rPr lang="en-US" altLang="ko-KR" dirty="0"/>
              <a:t>:</a:t>
            </a:r>
            <a:r>
              <a:rPr lang="en-US" altLang="ko-KR" baseline="0" dirty="0"/>
              <a:t> </a:t>
            </a:r>
            <a:r>
              <a:rPr lang="ko-KR" altLang="en-US" baseline="0" dirty="0"/>
              <a:t>마지막 </a:t>
            </a:r>
            <a:r>
              <a:rPr lang="ko-KR" altLang="en-US" baseline="0" dirty="0" err="1"/>
              <a:t>댓글일자</a:t>
            </a:r>
            <a:r>
              <a:rPr lang="ko-KR" altLang="en-US" baseline="0" dirty="0"/>
              <a:t> </a:t>
            </a:r>
            <a:r>
              <a:rPr lang="en-US" altLang="ko-KR" baseline="0" dirty="0"/>
              <a:t>2019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3</a:t>
            </a:r>
            <a:r>
              <a:rPr lang="ko-KR" altLang="en-US" baseline="0" dirty="0"/>
              <a:t>월 </a:t>
            </a:r>
            <a:r>
              <a:rPr lang="en-US" altLang="ko-KR" baseline="0" dirty="0"/>
              <a:t>27</a:t>
            </a:r>
            <a:r>
              <a:rPr lang="ko-KR" altLang="en-US" baseline="0" dirty="0"/>
              <a:t>일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Acorn</a:t>
            </a:r>
            <a:r>
              <a:rPr lang="en-US" altLang="ko-KR" baseline="0" dirty="0"/>
              <a:t> Marketing Business Unit = AMBU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저희가 </a:t>
            </a:r>
            <a:r>
              <a:rPr lang="ko-KR" altLang="en-US" baseline="0" dirty="0" err="1"/>
              <a:t>버거킹</a:t>
            </a:r>
            <a:r>
              <a:rPr lang="ko-KR" altLang="en-US" baseline="0" dirty="0"/>
              <a:t> 마케팅 </a:t>
            </a:r>
            <a:r>
              <a:rPr lang="ko-KR" altLang="en-US" baseline="0" dirty="0" err="1"/>
              <a:t>사업부라고</a:t>
            </a:r>
            <a:r>
              <a:rPr lang="ko-KR" altLang="en-US" baseline="0" dirty="0"/>
              <a:t> 가정을 하고 현재 진행하고 있는 </a:t>
            </a:r>
            <a:r>
              <a:rPr lang="ko-KR" altLang="en-US" baseline="0" dirty="0" err="1"/>
              <a:t>밈</a:t>
            </a:r>
            <a:r>
              <a:rPr lang="ko-KR" altLang="en-US" baseline="0" dirty="0"/>
              <a:t> 광고 즉 </a:t>
            </a:r>
            <a:r>
              <a:rPr lang="ko-KR" altLang="en-US" baseline="0" dirty="0" err="1"/>
              <a:t>곽철용</a:t>
            </a:r>
            <a:r>
              <a:rPr lang="ko-KR" altLang="en-US" baseline="0" dirty="0"/>
              <a:t> 광고 효과의 유무를 유튜브 댓글로 분석 한 후 문서화를 하였습니다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먼저 들어가기 앞서 </a:t>
            </a:r>
            <a:r>
              <a:rPr lang="ko-KR" altLang="en-US" baseline="0" dirty="0" err="1"/>
              <a:t>버거킹</a:t>
            </a:r>
            <a:r>
              <a:rPr lang="ko-KR" altLang="en-US" baseline="0" dirty="0"/>
              <a:t> 채널 있는 컨텐츠를 유튜브 </a:t>
            </a:r>
            <a:r>
              <a:rPr lang="en-US" altLang="ko-KR" baseline="0" dirty="0"/>
              <a:t>API</a:t>
            </a:r>
            <a:r>
              <a:rPr lang="ko-KR" altLang="en-US" baseline="0" dirty="0" err="1"/>
              <a:t>를</a:t>
            </a:r>
            <a:r>
              <a:rPr lang="ko-KR" altLang="en-US" baseline="0" dirty="0"/>
              <a:t> 이용하여 분석을 하였고</a:t>
            </a:r>
            <a:r>
              <a:rPr lang="en-US" altLang="ko-KR" baseline="0" dirty="0"/>
              <a:t>,</a:t>
            </a:r>
            <a:r>
              <a:rPr lang="ko-KR" altLang="en-US" baseline="0" dirty="0"/>
              <a:t> 상위 리스트를 정리 해보았습니다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현재 </a:t>
            </a:r>
            <a:r>
              <a:rPr lang="ko-KR" altLang="en-US" baseline="0" dirty="0" err="1"/>
              <a:t>버거킹에서</a:t>
            </a:r>
            <a:r>
              <a:rPr lang="ko-KR" altLang="en-US" baseline="0" dirty="0"/>
              <a:t> 진행하고 있는 </a:t>
            </a:r>
            <a:r>
              <a:rPr lang="ko-KR" altLang="en-US" baseline="0" dirty="0" err="1"/>
              <a:t>밈광고가</a:t>
            </a:r>
            <a:r>
              <a:rPr lang="ko-KR" altLang="en-US" baseline="0" dirty="0"/>
              <a:t> 제일 최근에 만들었음에도 불구하고 조회수</a:t>
            </a:r>
            <a:r>
              <a:rPr lang="en-US" altLang="ko-KR" baseline="0" dirty="0"/>
              <a:t>,</a:t>
            </a:r>
            <a:r>
              <a:rPr lang="ko-KR" altLang="en-US" baseline="0" dirty="0"/>
              <a:t> 좋아요 수가 상위권에 있으며 다른 상위권에 있는 </a:t>
            </a:r>
            <a:r>
              <a:rPr lang="ko-KR" altLang="en-US" baseline="0" dirty="0" err="1"/>
              <a:t>컨텐츠랑</a:t>
            </a:r>
            <a:r>
              <a:rPr lang="ko-KR" altLang="en-US" baseline="0" dirty="0"/>
              <a:t> 비교를 했을 때도 소비자들의 참여도가 높은 걸 나타났습니다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Acorn</a:t>
            </a:r>
            <a:r>
              <a:rPr lang="en-US" altLang="ko-KR" baseline="0" dirty="0"/>
              <a:t> Marketing Business Unit = AMBU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분석 대상은 각 조회수가 높은 순으로 정렬하여 제일 높은 </a:t>
            </a:r>
            <a:r>
              <a:rPr lang="ko-KR" altLang="en-US" baseline="0" dirty="0" err="1"/>
              <a:t>광고을</a:t>
            </a:r>
            <a:r>
              <a:rPr lang="ko-KR" altLang="en-US" baseline="0" dirty="0"/>
              <a:t> 선정을 였습니다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이제 본론으로 들어 가겠습니다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744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Acorn</a:t>
            </a:r>
            <a:r>
              <a:rPr lang="en-US" altLang="ko-KR" baseline="0" dirty="0"/>
              <a:t> Marketing Business Unit = AMBU</a:t>
            </a:r>
          </a:p>
          <a:p>
            <a:r>
              <a:rPr lang="ko-KR" altLang="en-US" dirty="0"/>
              <a:t>연구 진행은 이런 방향으로 연구를 진행 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위와 같은 논문을 참고 하였고 댓글을 통하여 소비자 </a:t>
            </a:r>
            <a:r>
              <a:rPr lang="ko-KR" altLang="en-US" dirty="0" err="1"/>
              <a:t>구매여정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단계 분석이 가능 하다는 가정하에 저희도 유사하게 진행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저희가 표시 한 것처럼 단어들을 선별하여 지정한 후 사전을 만들어서 분류를 하였고</a:t>
            </a:r>
            <a:r>
              <a:rPr lang="en-US" altLang="ko-KR" dirty="0"/>
              <a:t>,</a:t>
            </a:r>
            <a:r>
              <a:rPr lang="ko-KR" altLang="en-US" dirty="0"/>
              <a:t> 그 데이터의 빈도수를 바탕으로 </a:t>
            </a:r>
            <a:r>
              <a:rPr lang="ko-KR" altLang="en-US" dirty="0" err="1"/>
              <a:t>시간별로</a:t>
            </a:r>
            <a:r>
              <a:rPr lang="ko-KR" altLang="en-US" dirty="0"/>
              <a:t> 분류 </a:t>
            </a:r>
            <a:r>
              <a:rPr lang="ko-KR" altLang="en-US" dirty="0" err="1"/>
              <a:t>시계열</a:t>
            </a:r>
            <a:r>
              <a:rPr lang="ko-KR" altLang="en-US" dirty="0"/>
              <a:t> 분석도 진행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Acorn</a:t>
            </a:r>
            <a:r>
              <a:rPr lang="en-US" altLang="ko-KR" baseline="0" dirty="0"/>
              <a:t> Marketing Business Unit = AMBU</a:t>
            </a:r>
          </a:p>
          <a:p>
            <a:r>
              <a:rPr lang="ko-KR" altLang="en-US" dirty="0"/>
              <a:t>먼저 로우데이터의 댓글 수를 확인 해보면</a:t>
            </a:r>
            <a:endParaRPr lang="en-US" altLang="ko-KR" dirty="0"/>
          </a:p>
          <a:p>
            <a:r>
              <a:rPr lang="en-US" altLang="ko-KR" dirty="0"/>
              <a:t>2,380,000</a:t>
            </a:r>
          </a:p>
          <a:p>
            <a:r>
              <a:rPr lang="en-US" altLang="ko-KR" dirty="0"/>
              <a:t>235</a:t>
            </a:r>
          </a:p>
          <a:p>
            <a:endParaRPr lang="en-US" altLang="ko-KR" dirty="0"/>
          </a:p>
          <a:p>
            <a:r>
              <a:rPr lang="en-US" altLang="ko-KR" dirty="0"/>
              <a:t>0.001%</a:t>
            </a:r>
          </a:p>
          <a:p>
            <a:r>
              <a:rPr lang="ko-KR" altLang="en-US" dirty="0"/>
              <a:t>맛있다 </a:t>
            </a:r>
            <a:r>
              <a:rPr lang="ko-KR" altLang="en-US" dirty="0" err="1"/>
              <a:t>개꿀맛</a:t>
            </a:r>
            <a:r>
              <a:rPr lang="ko-KR" altLang="en-US" dirty="0"/>
              <a:t> </a:t>
            </a:r>
            <a:r>
              <a:rPr lang="ko-KR" altLang="en-US" dirty="0" err="1"/>
              <a:t>멋었다</a:t>
            </a:r>
            <a:r>
              <a:rPr lang="ko-KR" altLang="en-US" dirty="0"/>
              <a:t> </a:t>
            </a:r>
            <a:r>
              <a:rPr lang="ko-KR" altLang="en-US" dirty="0" err="1"/>
              <a:t>이런식으로</a:t>
            </a:r>
            <a:r>
              <a:rPr lang="ko-KR" altLang="en-US" dirty="0"/>
              <a:t> 상품에 대한 코멘트가 많은 것으로 나타났습니다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Acorn</a:t>
            </a:r>
            <a:r>
              <a:rPr lang="en-US" altLang="ko-KR" baseline="0" dirty="0"/>
              <a:t> Marketing Business Unit = AMBU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곽철용</a:t>
            </a:r>
            <a:r>
              <a:rPr lang="ko-KR" altLang="en-US" dirty="0"/>
              <a:t> 버전의 </a:t>
            </a:r>
            <a:r>
              <a:rPr lang="ko-KR" altLang="en-US" dirty="0" err="1"/>
              <a:t>코맨드들을</a:t>
            </a:r>
            <a:r>
              <a:rPr lang="ko-KR" altLang="en-US" dirty="0"/>
              <a:t> 살펴보면 총 </a:t>
            </a:r>
            <a:r>
              <a:rPr lang="en-US" altLang="ko-KR" dirty="0"/>
              <a:t>921</a:t>
            </a:r>
            <a:r>
              <a:rPr lang="ko-KR" altLang="en-US" dirty="0"/>
              <a:t>개의 댓글이 수집 되었으며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밈광고의</a:t>
            </a:r>
            <a:r>
              <a:rPr lang="ko-KR" altLang="en-US" dirty="0"/>
              <a:t> 특성상 이전 </a:t>
            </a:r>
            <a:r>
              <a:rPr lang="ko-KR" altLang="en-US" dirty="0" err="1"/>
              <a:t>짤이나</a:t>
            </a:r>
            <a:r>
              <a:rPr lang="ko-KR" altLang="en-US" dirty="0"/>
              <a:t> </a:t>
            </a:r>
            <a:r>
              <a:rPr lang="ko-KR" altLang="en-US" dirty="0" err="1"/>
              <a:t>클립영상의</a:t>
            </a:r>
            <a:r>
              <a:rPr lang="ko-KR" altLang="en-US" dirty="0"/>
              <a:t> 대한 기대심리를 바탕으로 들어오는 사람들이 많았습니다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제품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이름인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몬스터</a:t>
            </a:r>
            <a:r>
              <a:rPr lang="en-US" altLang="ko-KR" baseline="0" dirty="0"/>
              <a:t>’</a:t>
            </a:r>
            <a:r>
              <a:rPr lang="ko-KR" altLang="en-US" baseline="0" dirty="0"/>
              <a:t>와 햄버거에 대한 평가인 </a:t>
            </a:r>
            <a:r>
              <a:rPr lang="en-US" altLang="ko-KR" baseline="0" dirty="0"/>
              <a:t>‘</a:t>
            </a:r>
            <a:r>
              <a:rPr lang="ko-KR" altLang="en-US" baseline="0" dirty="0" err="1"/>
              <a:t>존맛</a:t>
            </a:r>
            <a:r>
              <a:rPr lang="en-US" altLang="ko-KR" baseline="0" dirty="0"/>
              <a:t>’</a:t>
            </a:r>
            <a:r>
              <a:rPr lang="ko-KR" altLang="en-US" baseline="0" dirty="0"/>
              <a:t>이라는 표현 눈에 띔 </a:t>
            </a:r>
            <a:endParaRPr lang="en-US" altLang="ko-KR" baseline="0" dirty="0"/>
          </a:p>
          <a:p>
            <a:r>
              <a:rPr lang="ko-KR" altLang="en-US" baseline="0" dirty="0" err="1"/>
              <a:t>이전광고는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밈광고와</a:t>
            </a:r>
            <a:r>
              <a:rPr lang="ko-KR" altLang="en-US" baseline="0" dirty="0"/>
              <a:t> 대조해서 앞서 말 </a:t>
            </a:r>
            <a:r>
              <a:rPr lang="ko-KR" altLang="en-US" baseline="0" dirty="0" err="1"/>
              <a:t>한것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처럼</a:t>
            </a:r>
            <a:r>
              <a:rPr lang="ko-KR" altLang="en-US" baseline="0" dirty="0"/>
              <a:t> 광고모델을 집중하는 것 보다는 상품에 더 집중을 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앞서 제품에 대한 평가보다는 광고 그 자체와 곽철용 유행어 </a:t>
            </a:r>
            <a:r>
              <a:rPr lang="en-US" altLang="ko-KR" dirty="0"/>
              <a:t>‘</a:t>
            </a:r>
            <a:r>
              <a:rPr lang="ko-KR" altLang="en-US" dirty="0"/>
              <a:t>묻고 더블로 가</a:t>
            </a:r>
            <a:r>
              <a:rPr lang="en-US" altLang="ko-KR" dirty="0"/>
              <a:t>’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dirty="0"/>
              <a:t>더블</a:t>
            </a:r>
            <a:r>
              <a:rPr lang="en-US" altLang="ko-KR" dirty="0"/>
              <a:t>’</a:t>
            </a:r>
            <a:r>
              <a:rPr lang="ko-KR" altLang="en-US" dirty="0"/>
              <a:t>이 상품에 대한 키워드보다 더욱 눈에 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밈광고의</a:t>
            </a:r>
            <a:r>
              <a:rPr lang="ko-KR" altLang="en-US" dirty="0"/>
              <a:t> 특성상 해당 광고모델의 유행어가 빈도수가 많다는 것을 확일 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D843D-DA02-40B2-9721-A839370755E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3C381-5FDA-4ACD-BF35-699180C3967D}" type="datetimeFigureOut">
              <a:rPr lang="ko-KR" altLang="en-US" smtClean="0"/>
              <a:pPr/>
              <a:t>2020. 1. 22.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4D7F-0837-4CE7-895F-555E40104F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대각선 방향의 모서리가 둥근 사각형 27"/>
          <p:cNvSpPr/>
          <p:nvPr/>
        </p:nvSpPr>
        <p:spPr>
          <a:xfrm>
            <a:off x="274361" y="285728"/>
            <a:ext cx="9358378" cy="4857784"/>
          </a:xfrm>
          <a:prstGeom prst="round2Diag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09596" y="1703366"/>
            <a:ext cx="864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</a:rPr>
              <a:t>버거킹</a:t>
            </a:r>
            <a:r>
              <a:rPr lang="ko-KR" altLang="en-US" sz="2800" b="1" dirty="0">
                <a:solidFill>
                  <a:srgbClr val="FFC301"/>
                </a:solidFill>
              </a:rPr>
              <a:t> 광고 컨셉트 변화에 따른 </a:t>
            </a:r>
            <a:r>
              <a:rPr lang="en-US" altLang="ko-KR" sz="2800" b="1" dirty="0" err="1">
                <a:solidFill>
                  <a:schemeClr val="bg1"/>
                </a:solidFill>
              </a:rPr>
              <a:t>Youtube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err="1">
                <a:solidFill>
                  <a:srgbClr val="FFC301"/>
                </a:solidFill>
              </a:rPr>
              <a:t>댓글</a:t>
            </a:r>
            <a:r>
              <a:rPr lang="ko-KR" altLang="en-US" sz="2800" b="1" dirty="0">
                <a:solidFill>
                  <a:srgbClr val="FFC301"/>
                </a:solidFill>
              </a:rPr>
              <a:t> 분석</a:t>
            </a:r>
          </a:p>
        </p:txBody>
      </p:sp>
      <p:pic>
        <p:nvPicPr>
          <p:cNvPr id="39" name="그림 38" descr="bgk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968" y="1142984"/>
            <a:ext cx="1893657" cy="1893657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6988606" y="3306600"/>
            <a:ext cx="3357586" cy="1694036"/>
            <a:chOff x="6310322" y="2500306"/>
            <a:chExt cx="3357586" cy="1694036"/>
          </a:xfrm>
        </p:grpSpPr>
        <p:sp>
          <p:nvSpPr>
            <p:cNvPr id="42" name="TextBox 41"/>
            <p:cNvSpPr txBox="1"/>
            <p:nvPr/>
          </p:nvSpPr>
          <p:spPr>
            <a:xfrm>
              <a:off x="6310322" y="2500306"/>
              <a:ext cx="2143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Contents</a:t>
              </a:r>
              <a:endParaRPr lang="ko-KR" alt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96074" y="2869954"/>
              <a:ext cx="214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- Overview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81760" y="3208825"/>
              <a:ext cx="3286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Ⅰ </a:t>
              </a:r>
              <a:r>
                <a:rPr lang="ko-KR" altLang="en-US" sz="1200" dirty="0"/>
                <a:t>데이터 탐색 </a:t>
              </a:r>
              <a:r>
                <a:rPr lang="en-US" altLang="ko-KR" sz="1200" dirty="0"/>
                <a:t>/ </a:t>
              </a:r>
              <a:r>
                <a:rPr lang="ko-KR" altLang="en-US" sz="1200" dirty="0"/>
                <a:t>분석방향 수립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81760" y="3563084"/>
              <a:ext cx="2143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Ⅱ </a:t>
              </a:r>
              <a:r>
                <a:rPr lang="ko-KR" altLang="en-US" sz="1200" dirty="0"/>
                <a:t>시각화 </a:t>
              </a:r>
              <a:r>
                <a:rPr lang="en-US" altLang="ko-KR" sz="1200" dirty="0"/>
                <a:t>/ </a:t>
              </a:r>
              <a:r>
                <a:rPr lang="ko-KR" altLang="en-US" sz="1200" dirty="0"/>
                <a:t>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81760" y="3917343"/>
              <a:ext cx="2143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/>
                <a:t>Ⅲ </a:t>
              </a:r>
              <a:r>
                <a:rPr lang="ko-KR" altLang="en-US" sz="1200" dirty="0"/>
                <a:t>결론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346195" y="5857892"/>
            <a:ext cx="3214710" cy="588047"/>
            <a:chOff x="214028" y="5002517"/>
            <a:chExt cx="5855364" cy="261009"/>
          </a:xfrm>
        </p:grpSpPr>
        <p:sp>
          <p:nvSpPr>
            <p:cNvPr id="52" name="TextBox 51"/>
            <p:cNvSpPr txBox="1"/>
            <p:nvPr/>
          </p:nvSpPr>
          <p:spPr>
            <a:xfrm>
              <a:off x="541036" y="5161070"/>
              <a:ext cx="5180703" cy="10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Acorn Marketing Business Unit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4028" y="5002517"/>
              <a:ext cx="5855364" cy="204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/>
                <a:t>에이콘마케팅사업부</a:t>
              </a:r>
              <a:endParaRPr lang="ko-KR" altLang="en-US" sz="2400" b="1" dirty="0"/>
            </a:p>
          </p:txBody>
        </p:sp>
      </p:grpSp>
      <p:pic>
        <p:nvPicPr>
          <p:cNvPr id="31" name="그림 30" descr="다운로드 (1)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182" t="32937" r="21212" b="34125"/>
          <a:stretch>
            <a:fillRect/>
          </a:stretch>
        </p:blipFill>
        <p:spPr>
          <a:xfrm>
            <a:off x="6274603" y="1763081"/>
            <a:ext cx="1428760" cy="4414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7" name="TextBox 56"/>
          <p:cNvSpPr txBox="1"/>
          <p:nvPr/>
        </p:nvSpPr>
        <p:spPr>
          <a:xfrm>
            <a:off x="-619164" y="7032736"/>
            <a:ext cx="7215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【 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김 동 </a:t>
            </a:r>
            <a:r>
              <a:rPr lang="ko-KR" alt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완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김 병 주   김 수 연   오 덕 호   이 은 정 </a:t>
            </a:r>
            <a:r>
              <a:rPr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】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9098" y="1981190"/>
            <a:ext cx="10429948" cy="5143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0302" y="1252522"/>
            <a:ext cx="1115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    Ⅰ.</a:t>
            </a:r>
          </a:p>
          <a:p>
            <a:r>
              <a:rPr lang="en-US" altLang="ko-KR" sz="1400" b="1" dirty="0"/>
              <a:t>Word</a:t>
            </a:r>
          </a:p>
          <a:p>
            <a:r>
              <a:rPr lang="en-US" altLang="ko-KR" sz="1400" b="1" dirty="0"/>
              <a:t>Cloud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10190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2650" y="1990715"/>
            <a:ext cx="1115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 </a:t>
            </a:r>
            <a:r>
              <a:rPr lang="ko-KR" altLang="en-US" sz="1050" b="1" dirty="0" err="1">
                <a:solidFill>
                  <a:schemeClr val="bg1"/>
                </a:solidFill>
              </a:rPr>
              <a:t>감정어</a:t>
            </a:r>
            <a:r>
              <a:rPr lang="ko-KR" altLang="en-US" sz="1050" b="1" dirty="0">
                <a:solidFill>
                  <a:schemeClr val="bg1"/>
                </a:solidFill>
              </a:rPr>
              <a:t> 분석</a:t>
            </a:r>
          </a:p>
        </p:txBody>
      </p:sp>
      <p:pic>
        <p:nvPicPr>
          <p:cNvPr id="17" name="그림 16" descr="burger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258330" y="6162694"/>
            <a:ext cx="500059" cy="50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7142" y="2214554"/>
            <a:ext cx="1115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 [</a:t>
            </a:r>
            <a:r>
              <a:rPr lang="ko-KR" altLang="en-US" sz="800" b="1" dirty="0">
                <a:solidFill>
                  <a:schemeClr val="bg1"/>
                </a:solidFill>
              </a:rPr>
              <a:t>동사</a:t>
            </a:r>
            <a:r>
              <a:rPr lang="en-US" altLang="ko-KR" sz="800" b="1" dirty="0">
                <a:solidFill>
                  <a:schemeClr val="bg1"/>
                </a:solidFill>
              </a:rPr>
              <a:t>+</a:t>
            </a:r>
            <a:r>
              <a:rPr lang="ko-KR" altLang="en-US" sz="800" b="1" dirty="0">
                <a:solidFill>
                  <a:schemeClr val="bg1"/>
                </a:solidFill>
              </a:rPr>
              <a:t>형용사</a:t>
            </a:r>
            <a:r>
              <a:rPr lang="en-US" altLang="ko-KR" sz="800" b="1" dirty="0">
                <a:solidFill>
                  <a:schemeClr val="bg1"/>
                </a:solidFill>
              </a:rPr>
              <a:t>]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3" name="그림 22" descr="iron_감정어_cloud.png"/>
          <p:cNvPicPr>
            <a:picLocks noChangeAspect="1"/>
          </p:cNvPicPr>
          <p:nvPr/>
        </p:nvPicPr>
        <p:blipFill>
          <a:blip r:embed="rId4"/>
          <a:srcRect l="29167" t="30208" r="22916" b="34375"/>
          <a:stretch>
            <a:fillRect/>
          </a:stretch>
        </p:blipFill>
        <p:spPr>
          <a:xfrm>
            <a:off x="5382433" y="2500306"/>
            <a:ext cx="4542617" cy="3357586"/>
          </a:xfrm>
          <a:prstGeom prst="rect">
            <a:avLst/>
          </a:prstGeom>
        </p:spPr>
      </p:pic>
      <p:pic>
        <p:nvPicPr>
          <p:cNvPr id="24" name="그림 23" descr="normal_감정어.png"/>
          <p:cNvPicPr>
            <a:picLocks noChangeAspect="1"/>
          </p:cNvPicPr>
          <p:nvPr/>
        </p:nvPicPr>
        <p:blipFill>
          <a:blip r:embed="rId5"/>
          <a:srcRect l="19307" t="22916" r="16685" b="30208"/>
          <a:stretch>
            <a:fillRect/>
          </a:stretch>
        </p:blipFill>
        <p:spPr>
          <a:xfrm>
            <a:off x="361883" y="2473959"/>
            <a:ext cx="4376803" cy="345537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595810" y="3834474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VS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95480" y="1385816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먹어 </a:t>
            </a:r>
            <a:r>
              <a:rPr lang="en-US" altLang="ko-KR" sz="2000" b="1" dirty="0" err="1"/>
              <a:t>vs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묻고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믿고</a:t>
            </a:r>
            <a:r>
              <a:rPr lang="en-US" altLang="ko-KR" sz="2000" b="1" dirty="0"/>
              <a:t>) | </a:t>
            </a:r>
            <a:r>
              <a:rPr lang="ko-KR" altLang="en-US" sz="2000" b="1" dirty="0" err="1"/>
              <a:t>맛있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먹었</a:t>
            </a:r>
            <a:r>
              <a:rPr lang="en-US" altLang="ko-KR" sz="2000" b="1" dirty="0"/>
              <a:t>)- </a:t>
            </a:r>
            <a:r>
              <a:rPr lang="en-US" altLang="ko-KR" sz="2000" b="1" dirty="0" err="1"/>
              <a:t>vs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보려고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86166" y="1062021"/>
            <a:ext cx="50006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1" dirty="0">
                <a:solidFill>
                  <a:srgbClr val="FF0000"/>
                </a:solidFill>
              </a:rPr>
              <a:t>√</a:t>
            </a:r>
            <a:endParaRPr lang="en-US" altLang="ko-KR" b="1" i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52921" y="1062021"/>
            <a:ext cx="50006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1" dirty="0">
                <a:solidFill>
                  <a:srgbClr val="FF0000"/>
                </a:solidFill>
              </a:rPr>
              <a:t>√</a:t>
            </a:r>
            <a:endParaRPr lang="en-US" altLang="ko-KR" b="1" i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7552" y="1062021"/>
            <a:ext cx="50006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1" dirty="0">
                <a:solidFill>
                  <a:srgbClr val="FF0000"/>
                </a:solidFill>
              </a:rPr>
              <a:t>√</a:t>
            </a:r>
            <a:endParaRPr lang="en-US" altLang="ko-KR" b="1" i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E0D6A-C7D4-D344-96DD-055FFC7BCFFB}"/>
              </a:ext>
            </a:extLst>
          </p:cNvPr>
          <p:cNvSpPr txBox="1"/>
          <p:nvPr/>
        </p:nvSpPr>
        <p:spPr>
          <a:xfrm>
            <a:off x="1568624" y="614555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</a:rPr>
              <a:t>윤계상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</a:rPr>
              <a:t>ver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331776-4807-2E44-AC14-9B1CAE6F32DE}"/>
              </a:ext>
            </a:extLst>
          </p:cNvPr>
          <p:cNvSpPr txBox="1"/>
          <p:nvPr/>
        </p:nvSpPr>
        <p:spPr>
          <a:xfrm>
            <a:off x="6681192" y="6165304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</a:rPr>
              <a:t>곽철용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</a:rPr>
              <a:t>ver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253" y="1252522"/>
            <a:ext cx="1115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/>
              <a:t>    Ⅱ.</a:t>
            </a:r>
          </a:p>
          <a:p>
            <a:pPr algn="r"/>
            <a:r>
              <a:rPr lang="ko-KR" altLang="en-US" sz="1400" b="1" dirty="0"/>
              <a:t>소비자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구매여정</a:t>
            </a:r>
            <a:endParaRPr lang="en-US" altLang="ko-KR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10190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62036" y="1643050"/>
            <a:ext cx="369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Step 1. </a:t>
            </a:r>
            <a:r>
              <a:rPr lang="ko-KR" altLang="en-US" b="1" dirty="0">
                <a:solidFill>
                  <a:srgbClr val="3333FF"/>
                </a:solidFill>
              </a:rPr>
              <a:t>사전</a:t>
            </a:r>
            <a:r>
              <a:rPr lang="ko-KR" altLang="en-US" b="1" dirty="0"/>
              <a:t> 구축</a:t>
            </a:r>
            <a:endParaRPr lang="en-US" altLang="ko-KR" b="1" dirty="0"/>
          </a:p>
        </p:txBody>
      </p:sp>
      <p:sp>
        <p:nvSpPr>
          <p:cNvPr id="33" name="직사각형 32"/>
          <p:cNvSpPr/>
          <p:nvPr/>
        </p:nvSpPr>
        <p:spPr>
          <a:xfrm>
            <a:off x="1085823" y="2285992"/>
            <a:ext cx="1944000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1. Awareness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13075" y="2285992"/>
            <a:ext cx="1944000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2. Evaluation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40327" y="2285992"/>
            <a:ext cx="1944000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3. Intention to Buy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67578" y="2285992"/>
            <a:ext cx="1944000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4. After Consumption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오각형 37"/>
          <p:cNvSpPr/>
          <p:nvPr/>
        </p:nvSpPr>
        <p:spPr>
          <a:xfrm>
            <a:off x="1104873" y="2643182"/>
            <a:ext cx="8801127" cy="2928958"/>
          </a:xfrm>
          <a:prstGeom prst="homePlate">
            <a:avLst>
              <a:gd name="adj" fmla="val 2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028937" y="2143116"/>
            <a:ext cx="72000" cy="392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048251" y="2152641"/>
            <a:ext cx="72000" cy="392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086615" y="2143116"/>
            <a:ext cx="72000" cy="392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238224" y="2786058"/>
            <a:ext cx="16430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인지 </a:t>
            </a:r>
            <a:r>
              <a:rPr lang="en-US" altLang="ko-KR" sz="1300" b="1" dirty="0"/>
              <a:t>or </a:t>
            </a:r>
            <a:r>
              <a:rPr lang="ko-KR" altLang="en-US" sz="1300" b="1" dirty="0" err="1"/>
              <a:t>질문글</a:t>
            </a:r>
            <a:endParaRPr lang="ko-KR" altLang="en-US" sz="13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309926" y="2786058"/>
            <a:ext cx="16430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/>
              <a:t>이성</a:t>
            </a:r>
            <a:r>
              <a:rPr lang="en-US" altLang="ko-KR" sz="1300" b="1" dirty="0"/>
              <a:t> or </a:t>
            </a:r>
            <a:r>
              <a:rPr lang="ko-KR" altLang="en-US" sz="1300" b="1" dirty="0"/>
              <a:t>감정평가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0190" y="2786058"/>
            <a:ext cx="16430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/>
              <a:t>제품 구매 고려</a:t>
            </a:r>
            <a:endParaRPr lang="ko-KR" altLang="en-US" sz="13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381892" y="2786058"/>
            <a:ext cx="16430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/>
              <a:t>구매 후 사용경험</a:t>
            </a:r>
            <a:endParaRPr lang="ko-KR" altLang="en-US" sz="13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238224" y="3143248"/>
            <a:ext cx="1643074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(</a:t>
            </a:r>
            <a:r>
              <a:rPr lang="ko-KR" altLang="en-US" sz="1000" b="1" dirty="0"/>
              <a:t>예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영상 잘 보았어요</a:t>
            </a:r>
            <a:r>
              <a:rPr lang="en-US" altLang="ko-KR" sz="1000" b="1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      A</a:t>
            </a:r>
            <a:r>
              <a:rPr lang="ko-KR" altLang="en-US" sz="1000" b="1" dirty="0"/>
              <a:t>와 </a:t>
            </a:r>
            <a:r>
              <a:rPr lang="en-US" altLang="ko-KR" sz="1000" b="1" dirty="0"/>
              <a:t>B </a:t>
            </a:r>
            <a:r>
              <a:rPr lang="ko-KR" altLang="en-US" sz="1000" b="1" dirty="0"/>
              <a:t>비교해주세요</a:t>
            </a:r>
            <a:r>
              <a:rPr lang="en-US" altLang="ko-KR" sz="1000" b="1" dirty="0"/>
              <a:t>!</a:t>
            </a:r>
            <a:endParaRPr lang="ko-KR" altLang="en-US" sz="1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3219438" y="3143248"/>
            <a:ext cx="1643074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(</a:t>
            </a:r>
            <a:r>
              <a:rPr lang="ko-KR" altLang="en-US" sz="1000" b="1" dirty="0"/>
              <a:t>예</a:t>
            </a:r>
            <a:r>
              <a:rPr lang="en-US" altLang="ko-KR" sz="1000" b="1" dirty="0"/>
              <a:t>) </a:t>
            </a:r>
            <a:r>
              <a:rPr lang="ko-KR" altLang="en-US" sz="1000" b="1" dirty="0" err="1"/>
              <a:t>쩐다</a:t>
            </a:r>
            <a:r>
              <a:rPr lang="en-US" altLang="ko-KR" sz="1000" b="1" dirty="0"/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      </a:t>
            </a:r>
            <a:r>
              <a:rPr lang="ko-KR" altLang="en-US" sz="1000" b="1" dirty="0"/>
              <a:t>넘나 </a:t>
            </a:r>
            <a:r>
              <a:rPr lang="ko-KR" altLang="en-US" sz="1000" b="1" dirty="0" err="1"/>
              <a:t>예쁜것</a:t>
            </a:r>
            <a:r>
              <a:rPr lang="en-US" altLang="ko-KR" sz="1000" b="1" dirty="0"/>
              <a:t>~~~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67314" y="3143248"/>
            <a:ext cx="1857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(</a:t>
            </a:r>
            <a:r>
              <a:rPr lang="ko-KR" altLang="en-US" sz="1000" b="1" dirty="0"/>
              <a:t>예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진짜 너무 사고 싶다</a:t>
            </a:r>
            <a:r>
              <a:rPr lang="en-US" altLang="ko-KR" sz="10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      </a:t>
            </a:r>
            <a:r>
              <a:rPr lang="ko-KR" altLang="en-US" sz="1000" b="1" dirty="0"/>
              <a:t>돈 없는 서민은 웁니다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291404" y="3143248"/>
            <a:ext cx="1643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(</a:t>
            </a:r>
            <a:r>
              <a:rPr lang="ko-KR" altLang="en-US" sz="1000" b="1" dirty="0"/>
              <a:t>예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써보니 더 좋음</a:t>
            </a:r>
            <a:r>
              <a:rPr lang="en-US" altLang="ko-KR" sz="1000" b="1" dirty="0"/>
              <a:t>!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95348" y="4071942"/>
            <a:ext cx="185738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{“</a:t>
            </a:r>
            <a:r>
              <a:rPr lang="ko-KR" altLang="en-US" sz="1400" b="1" i="1" dirty="0"/>
              <a:t>궁금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/>
              <a:t>여기다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/>
              <a:t>햄버거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 err="1"/>
              <a:t>윤계상</a:t>
            </a:r>
            <a:r>
              <a:rPr lang="en-US" altLang="ko-KR" sz="1400" b="1" i="1" dirty="0"/>
              <a:t>”,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 ….} </a:t>
            </a:r>
            <a:endParaRPr lang="ko-KR" altLang="en-US" sz="1400" b="1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3095612" y="4000504"/>
            <a:ext cx="185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{“</a:t>
            </a:r>
            <a:r>
              <a:rPr lang="ko-KR" altLang="en-US" sz="1400" b="1" i="1" dirty="0" err="1"/>
              <a:t>퀄리티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/>
              <a:t>군침</a:t>
            </a:r>
            <a:r>
              <a:rPr lang="en-US" altLang="ko-KR" sz="1400" b="1" i="1" dirty="0"/>
              <a:t>”,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“</a:t>
            </a:r>
            <a:r>
              <a:rPr lang="ko-KR" altLang="en-US" sz="1400" b="1" i="1" dirty="0" err="1"/>
              <a:t>맛있겠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/>
              <a:t>강렬</a:t>
            </a:r>
            <a:r>
              <a:rPr lang="en-US" altLang="ko-KR" sz="1400" b="1" i="1" dirty="0"/>
              <a:t>”,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“</a:t>
            </a:r>
            <a:r>
              <a:rPr lang="ko-KR" altLang="en-US" sz="1400" b="1" i="1" dirty="0"/>
              <a:t>크다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 err="1"/>
              <a:t>크당</a:t>
            </a:r>
            <a:r>
              <a:rPr lang="en-US" altLang="ko-KR" sz="1400" b="1" i="1" dirty="0"/>
              <a:t>”,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….} </a:t>
            </a:r>
            <a:endParaRPr lang="ko-KR" altLang="en-US" sz="1400" b="1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5086351" y="4000504"/>
            <a:ext cx="1928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{“</a:t>
            </a:r>
            <a:r>
              <a:rPr lang="ko-KR" altLang="en-US" sz="1400" b="1" i="1" dirty="0" err="1"/>
              <a:t>가야해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 err="1"/>
              <a:t>가즈아</a:t>
            </a:r>
            <a:r>
              <a:rPr lang="en-US" altLang="ko-KR" sz="1400" b="1" i="1" dirty="0"/>
              <a:t>”,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“</a:t>
            </a:r>
            <a:r>
              <a:rPr lang="ko-KR" altLang="en-US" sz="1400" b="1" i="1" dirty="0" err="1"/>
              <a:t>갈거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 err="1"/>
              <a:t>고고씽</a:t>
            </a:r>
            <a:r>
              <a:rPr lang="en-US" altLang="ko-KR" sz="1400" b="1" i="1" dirty="0"/>
              <a:t>”,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“</a:t>
            </a:r>
            <a:r>
              <a:rPr lang="ko-KR" altLang="en-US" sz="1400" b="1" i="1" dirty="0"/>
              <a:t>사먹겠다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/>
              <a:t>시켜야</a:t>
            </a:r>
            <a:r>
              <a:rPr lang="en-US" altLang="ko-KR" sz="1400" b="1" i="1" dirty="0"/>
              <a:t>”,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….} </a:t>
            </a:r>
            <a:endParaRPr lang="ko-KR" altLang="en-US" sz="1400" b="1" i="1" dirty="0"/>
          </a:p>
        </p:txBody>
      </p:sp>
      <p:sp>
        <p:nvSpPr>
          <p:cNvPr id="57" name="TextBox 56"/>
          <p:cNvSpPr txBox="1"/>
          <p:nvPr/>
        </p:nvSpPr>
        <p:spPr>
          <a:xfrm>
            <a:off x="7239016" y="4000504"/>
            <a:ext cx="1928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{“</a:t>
            </a:r>
            <a:r>
              <a:rPr lang="ko-KR" altLang="en-US" sz="1400" b="1" i="1" dirty="0" err="1"/>
              <a:t>먹었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 err="1"/>
              <a:t>먹엇</a:t>
            </a:r>
            <a:r>
              <a:rPr lang="en-US" altLang="ko-KR" sz="1400" b="1" i="1" dirty="0"/>
              <a:t>”,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“</a:t>
            </a:r>
            <a:r>
              <a:rPr lang="ko-KR" altLang="en-US" sz="1400" b="1" i="1" dirty="0" err="1"/>
              <a:t>개꿀맛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/>
              <a:t>꿀맛</a:t>
            </a:r>
            <a:r>
              <a:rPr lang="en-US" altLang="ko-KR" sz="1400" b="1" i="1" dirty="0"/>
              <a:t>”,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“</a:t>
            </a:r>
            <a:r>
              <a:rPr lang="ko-KR" altLang="en-US" sz="1400" b="1" i="1" dirty="0" err="1"/>
              <a:t>맛없</a:t>
            </a:r>
            <a:r>
              <a:rPr lang="en-US" altLang="ko-KR" sz="1400" b="1" i="1" dirty="0"/>
              <a:t>”, “</a:t>
            </a:r>
            <a:r>
              <a:rPr lang="ko-KR" altLang="en-US" sz="1400" b="1" i="1" dirty="0" err="1"/>
              <a:t>맛업</a:t>
            </a:r>
            <a:r>
              <a:rPr lang="en-US" altLang="ko-KR" sz="1400" b="1" i="1" dirty="0"/>
              <a:t>”,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i="1" dirty="0"/>
              <a:t>….}</a:t>
            </a:r>
            <a:endParaRPr lang="ko-KR" altLang="en-US" sz="1400" b="1" i="1" dirty="0"/>
          </a:p>
        </p:txBody>
      </p:sp>
      <p:sp>
        <p:nvSpPr>
          <p:cNvPr id="58" name="TextBox 57"/>
          <p:cNvSpPr txBox="1"/>
          <p:nvPr/>
        </p:nvSpPr>
        <p:spPr>
          <a:xfrm>
            <a:off x="2238356" y="5581665"/>
            <a:ext cx="7000924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만약 하나의 </a:t>
            </a:r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댓글이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이상의 단계에 해당될 경우 상위 단계로 포함시킴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1, 3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단계일 경우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단계로 편입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253" y="1252522"/>
            <a:ext cx="1115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/>
              <a:t>    Ⅱ.</a:t>
            </a:r>
          </a:p>
          <a:p>
            <a:pPr algn="r"/>
            <a:r>
              <a:rPr lang="ko-KR" altLang="en-US" sz="1400" b="1" dirty="0"/>
              <a:t>소비자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구매여정</a:t>
            </a:r>
            <a:endParaRPr lang="en-US" altLang="ko-KR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10190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262036" y="1643050"/>
            <a:ext cx="819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Step 2. </a:t>
            </a:r>
            <a:r>
              <a:rPr lang="ko-KR" altLang="en-US" b="1" dirty="0">
                <a:solidFill>
                  <a:srgbClr val="3333FF"/>
                </a:solidFill>
              </a:rPr>
              <a:t>코드</a:t>
            </a:r>
            <a:r>
              <a:rPr lang="ko-KR" altLang="en-US" b="1" dirty="0"/>
              <a:t> 구성하기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일부</a:t>
            </a:r>
            <a:r>
              <a:rPr lang="en-US" altLang="ko-KR" sz="900" b="1" dirty="0"/>
              <a:t>)</a:t>
            </a:r>
            <a:endParaRPr lang="en-US" altLang="ko-KR" b="1" dirty="0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1309662" y="2152641"/>
            <a:ext cx="7572428" cy="2677656"/>
          </a:xfrm>
          <a:prstGeom prst="rect">
            <a:avLst/>
          </a:prstGeom>
          <a:solidFill>
            <a:srgbClr val="2B2B2B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i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data_str: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    check=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False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    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item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range(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4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,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,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-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1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):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tu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dic[str(item)+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"</a:t>
            </a:r>
            <a:r>
              <a:rPr kumimoji="1" 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번분류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"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]: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    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if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tu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i[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]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and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check==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False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:   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#i[2]</a:t>
            </a:r>
            <a:r>
              <a:rPr kumimoji="1" 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번위치는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리스트에서 </a:t>
            </a:r>
            <a:r>
              <a:rPr kumimoji="1" 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댓글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(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문자열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)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의 위치입니다</a:t>
            </a:r>
            <a:b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data[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"words_count_"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+str(item)]=data[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"words_count_"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+str(item)]+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1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#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언급된 횟수를 저장하는 곳입니다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.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        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data[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"words_comment_"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+str(item)].append(i)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#</a:t>
            </a:r>
            <a:r>
              <a:rPr kumimoji="1" 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해당댓글을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저장하는곳입니다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.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        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check=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Consolas" pitchFamily="49" charset="0"/>
              </a:rPr>
              <a:t>True</a:t>
            </a:r>
            <a:endParaRPr kumimoji="1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123923" y="5143512"/>
            <a:ext cx="7972481" cy="769441"/>
            <a:chOff x="1123923" y="5286388"/>
            <a:chExt cx="7972481" cy="769441"/>
          </a:xfrm>
        </p:grpSpPr>
        <p:sp>
          <p:nvSpPr>
            <p:cNvPr id="51" name="TextBox 50"/>
            <p:cNvSpPr txBox="1"/>
            <p:nvPr/>
          </p:nvSpPr>
          <p:spPr>
            <a:xfrm>
              <a:off x="1309662" y="5286388"/>
              <a:ext cx="77867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100" b="1" dirty="0"/>
                <a:t>하나의 </a:t>
              </a:r>
              <a:r>
                <a:rPr lang="ko-KR" altLang="en-US" sz="1100" b="1" dirty="0" err="1"/>
                <a:t>댓글이</a:t>
              </a:r>
              <a:r>
                <a:rPr lang="ko-KR" altLang="en-US" sz="1100" b="1" dirty="0"/>
                <a:t> 소비자 여정 단계에 중복될 경우 높은 단계에 우선해야 하기 때문에 </a:t>
              </a:r>
              <a:r>
                <a:rPr lang="en-US" altLang="ko-KR" sz="1100" b="1" dirty="0"/>
                <a:t>4</a:t>
              </a:r>
              <a:r>
                <a:rPr lang="ko-KR" altLang="en-US" sz="1100" b="1" dirty="0"/>
                <a:t>번 단계부터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번까지 역순으로 접근</a:t>
              </a:r>
              <a:endParaRPr lang="en-US" altLang="ko-KR" sz="1100" b="1" dirty="0"/>
            </a:p>
            <a:p>
              <a:pPr>
                <a:lnSpc>
                  <a:spcPct val="200000"/>
                </a:lnSpc>
              </a:pPr>
              <a:r>
                <a:rPr lang="ko-KR" altLang="en-US" sz="1100" b="1" dirty="0"/>
                <a:t>각 단계에 중복으로 들어가지 않도록 내부 </a:t>
              </a:r>
              <a:r>
                <a:rPr lang="en-US" altLang="ko-KR" sz="1100" b="1" dirty="0"/>
                <a:t>Loop</a:t>
              </a:r>
              <a:r>
                <a:rPr lang="ko-KR" altLang="en-US" sz="1100" b="1" dirty="0"/>
                <a:t>에</a:t>
              </a:r>
              <a:r>
                <a:rPr lang="en-US" altLang="ko-KR" sz="1100" b="1" dirty="0"/>
                <a:t> check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True/False </a:t>
              </a:r>
              <a:r>
                <a:rPr lang="ko-KR" altLang="en-US" sz="1100" b="1" dirty="0"/>
                <a:t>값을 부여하여 장치를 둠</a:t>
              </a:r>
              <a:endParaRPr lang="en-US" altLang="ko-KR" sz="11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23923" y="5334013"/>
              <a:ext cx="500066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i="1" dirty="0">
                  <a:solidFill>
                    <a:srgbClr val="FF0000"/>
                  </a:solidFill>
                </a:rPr>
                <a:t>√</a:t>
              </a:r>
              <a:endParaRPr lang="en-US" altLang="ko-KR" sz="11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3923" y="5686441"/>
              <a:ext cx="500066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i="1" dirty="0">
                  <a:solidFill>
                    <a:srgbClr val="FF0000"/>
                  </a:solidFill>
                </a:rPr>
                <a:t>√</a:t>
              </a:r>
              <a:endParaRPr lang="en-US" altLang="ko-KR" sz="1100" b="1" i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253" y="1252522"/>
            <a:ext cx="1115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/>
              <a:t>    Ⅱ.</a:t>
            </a:r>
          </a:p>
          <a:p>
            <a:pPr algn="r"/>
            <a:r>
              <a:rPr lang="ko-KR" altLang="en-US" sz="1400" b="1" dirty="0"/>
              <a:t>소비자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구매여정</a:t>
            </a:r>
            <a:endParaRPr lang="en-US" altLang="ko-KR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10190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262036" y="1643050"/>
            <a:ext cx="819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Step 3. </a:t>
            </a:r>
            <a:r>
              <a:rPr lang="ko-KR" altLang="en-US" b="1" dirty="0" err="1"/>
              <a:t>윤계상</a:t>
            </a:r>
            <a:r>
              <a:rPr lang="en-US" altLang="ko-KR" b="1" dirty="0"/>
              <a:t>(</a:t>
            </a:r>
            <a:r>
              <a:rPr lang="ko-KR" altLang="en-US" b="1" dirty="0"/>
              <a:t>기존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vs </a:t>
            </a:r>
            <a:r>
              <a:rPr lang="ko-KR" altLang="en-US" b="1" dirty="0" err="1"/>
              <a:t>곽철용</a:t>
            </a:r>
            <a:r>
              <a:rPr lang="en-US" altLang="ko-KR" b="1" dirty="0"/>
              <a:t>(</a:t>
            </a:r>
            <a:r>
              <a:rPr lang="ko-KR" altLang="en-US" b="1" dirty="0" err="1"/>
              <a:t>밈</a:t>
            </a:r>
            <a:r>
              <a:rPr lang="en-US" altLang="ko-KR" b="1" dirty="0"/>
              <a:t>)</a:t>
            </a:r>
            <a:r>
              <a:rPr lang="ko-KR" altLang="en-US" b="1" dirty="0"/>
              <a:t> 단계별 </a:t>
            </a:r>
            <a:r>
              <a:rPr lang="ko-KR" altLang="en-US" b="1" dirty="0" err="1"/>
              <a:t>댓글수</a:t>
            </a:r>
            <a:r>
              <a:rPr lang="ko-KR" altLang="en-US" b="1" dirty="0"/>
              <a:t> 구성비 분석</a:t>
            </a:r>
            <a:endParaRPr lang="en-US" altLang="ko-KR" b="1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738158" y="5450974"/>
          <a:ext cx="8781630" cy="1115999"/>
        </p:xfrm>
        <a:graphic>
          <a:graphicData uri="http://schemas.openxmlformats.org/drawingml/2006/table">
            <a:tbl>
              <a:tblPr/>
              <a:tblGrid>
                <a:gridCol w="88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73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66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79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합계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전체댓글수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Evaluation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After 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Consumption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3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coverage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7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곽철용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67.5%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Higher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Lower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7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윤계상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67.2%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  <a:cs typeface="+mn-cs"/>
                        </a:rPr>
                        <a:t>Highe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381100" y="1828140"/>
            <a:ext cx="7238384" cy="3744000"/>
            <a:chOff x="1381100" y="1857364"/>
            <a:chExt cx="7238384" cy="3938184"/>
          </a:xfrm>
        </p:grpSpPr>
        <p:pic>
          <p:nvPicPr>
            <p:cNvPr id="16" name="그림 15" descr="막대그래프_Wistia.pn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81100" y="1857364"/>
              <a:ext cx="7238384" cy="3938184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 rot="5400000">
              <a:off x="3105137" y="3705227"/>
              <a:ext cx="1000132" cy="285752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0800000" flipV="1">
              <a:off x="5053014" y="3357562"/>
              <a:ext cx="2471755" cy="94774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rot="10800000" flipV="1">
              <a:off x="5595944" y="3357562"/>
              <a:ext cx="2214577" cy="94774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276041" y="3600394"/>
              <a:ext cx="1514498" cy="420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i="1" dirty="0">
                  <a:solidFill>
                    <a:srgbClr val="FF0000"/>
                  </a:solidFill>
                </a:rPr>
                <a:t>“39%p</a:t>
              </a:r>
              <a:r>
                <a:rPr lang="ko-KR" altLang="en-US" sz="2000" b="1" i="1" dirty="0">
                  <a:solidFill>
                    <a:srgbClr val="FF0000"/>
                  </a:solidFill>
                </a:rPr>
                <a:t>차이</a:t>
              </a:r>
              <a:endParaRPr lang="en-US" altLang="ko-KR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77037" y="3692739"/>
              <a:ext cx="1624704" cy="420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i="1" dirty="0">
                  <a:solidFill>
                    <a:srgbClr val="FF0000"/>
                  </a:solidFill>
                </a:rPr>
                <a:t>“40%p</a:t>
              </a:r>
              <a:r>
                <a:rPr lang="ko-KR" altLang="en-US" sz="2000" b="1" i="1" dirty="0">
                  <a:solidFill>
                    <a:srgbClr val="FF0000"/>
                  </a:solidFill>
                </a:rPr>
                <a:t>차이</a:t>
              </a:r>
              <a:r>
                <a:rPr lang="en-US" altLang="ko-KR" sz="2000" b="1" i="1" dirty="0">
                  <a:solidFill>
                    <a:srgbClr val="FF0000"/>
                  </a:solidFill>
                </a:rPr>
                <a:t>”</a:t>
              </a: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648462" y="5438789"/>
            <a:ext cx="2857520" cy="1151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10190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253" y="1252522"/>
            <a:ext cx="1115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/>
              <a:t>    Ⅱ.</a:t>
            </a:r>
          </a:p>
          <a:p>
            <a:pPr algn="r"/>
            <a:r>
              <a:rPr lang="ko-KR" altLang="en-US" sz="1400" b="1" dirty="0"/>
              <a:t>소비자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구매여정</a:t>
            </a:r>
            <a:endParaRPr lang="en-US" altLang="ko-KR" sz="1400" b="1" dirty="0"/>
          </a:p>
        </p:txBody>
      </p:sp>
      <p:pic>
        <p:nvPicPr>
          <p:cNvPr id="20" name="그림 19" descr="최대댓글달린날_24hr기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00" y="2276467"/>
            <a:ext cx="5857134" cy="43672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262036" y="1643050"/>
            <a:ext cx="819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하루 기준으로는 어떨까</a:t>
            </a:r>
            <a:r>
              <a:rPr lang="en-US" altLang="ko-KR" b="1" dirty="0"/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04926" y="1985952"/>
            <a:ext cx="900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* </a:t>
            </a:r>
            <a:r>
              <a:rPr lang="ko-KR" altLang="en-US" sz="1000" dirty="0">
                <a:latin typeface="+mn-ea"/>
              </a:rPr>
              <a:t>동영상 </a:t>
            </a:r>
            <a:r>
              <a:rPr lang="ko-KR" altLang="en-US" sz="1000" dirty="0" err="1">
                <a:latin typeface="+mn-ea"/>
              </a:rPr>
              <a:t>댓글이</a:t>
            </a:r>
            <a:r>
              <a:rPr lang="ko-KR" altLang="en-US" sz="1000" dirty="0">
                <a:latin typeface="+mn-ea"/>
              </a:rPr>
              <a:t> 가장 많이 게재된 날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이전광고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윤계상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Ver</a:t>
            </a:r>
            <a:r>
              <a:rPr lang="en-US" altLang="ko-KR" sz="1000" dirty="0">
                <a:latin typeface="+mn-ea"/>
              </a:rPr>
              <a:t> “2019-04-30”, </a:t>
            </a:r>
            <a:r>
              <a:rPr lang="ko-KR" altLang="en-US" sz="1000" dirty="0" err="1">
                <a:latin typeface="+mn-ea"/>
              </a:rPr>
              <a:t>밈광고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곽철용 </a:t>
            </a:r>
            <a:r>
              <a:rPr lang="en-US" altLang="ko-KR" sz="1000" dirty="0" err="1">
                <a:latin typeface="+mn-ea"/>
              </a:rPr>
              <a:t>Ver</a:t>
            </a:r>
            <a:r>
              <a:rPr lang="en-US" altLang="ko-KR" sz="1000" dirty="0">
                <a:latin typeface="+mn-ea"/>
              </a:rPr>
              <a:t> “2019-11-15”) / X</a:t>
            </a:r>
            <a:r>
              <a:rPr lang="ko-KR" altLang="en-US" sz="1000" dirty="0">
                <a:latin typeface="+mn-ea"/>
              </a:rPr>
              <a:t>축</a:t>
            </a:r>
            <a:r>
              <a:rPr lang="en-US" altLang="ko-KR" sz="1000" dirty="0">
                <a:latin typeface="+mn-ea"/>
              </a:rPr>
              <a:t>: 24</a:t>
            </a:r>
            <a:r>
              <a:rPr lang="ko-KR" altLang="en-US" sz="1000" dirty="0">
                <a:latin typeface="+mn-ea"/>
              </a:rPr>
              <a:t>시간</a:t>
            </a:r>
            <a:r>
              <a:rPr lang="en-US" altLang="ko-KR" sz="1000" dirty="0">
                <a:latin typeface="+mn-ea"/>
              </a:rPr>
              <a:t>, Y</a:t>
            </a:r>
            <a:r>
              <a:rPr lang="ko-KR" altLang="en-US" sz="1000" dirty="0">
                <a:latin typeface="+mn-ea"/>
              </a:rPr>
              <a:t>축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댓글수</a:t>
            </a:r>
            <a:endParaRPr lang="ko-KR" alt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10190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262036" y="1643050"/>
            <a:ext cx="819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하루 기준으로는 어떨까</a:t>
            </a:r>
            <a:r>
              <a:rPr lang="en-US" altLang="ko-KR" b="1" dirty="0"/>
              <a:t>? – 4</a:t>
            </a:r>
            <a:r>
              <a:rPr lang="ko-KR" altLang="en-US" b="1" dirty="0"/>
              <a:t>단계 구매여정 관점</a:t>
            </a:r>
            <a:endParaRPr lang="en-US" altLang="ko-KR" b="1" dirty="0"/>
          </a:p>
        </p:txBody>
      </p:sp>
      <p:pic>
        <p:nvPicPr>
          <p:cNvPr id="21" name="그림 20" descr="단계별_24hr_1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10" y="2303237"/>
            <a:ext cx="2473825" cy="1765943"/>
          </a:xfrm>
          <a:prstGeom prst="rect">
            <a:avLst/>
          </a:prstGeom>
        </p:spPr>
      </p:pic>
      <p:pic>
        <p:nvPicPr>
          <p:cNvPr id="22" name="그림 21" descr="단계별_24hr_2평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42" y="2303237"/>
            <a:ext cx="2409039" cy="1743579"/>
          </a:xfrm>
          <a:prstGeom prst="rect">
            <a:avLst/>
          </a:prstGeom>
        </p:spPr>
      </p:pic>
      <p:pic>
        <p:nvPicPr>
          <p:cNvPr id="23" name="그림 22" descr="단계별_24hr_4구매후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72" y="4071942"/>
            <a:ext cx="3908796" cy="2786058"/>
          </a:xfrm>
          <a:prstGeom prst="rect">
            <a:avLst/>
          </a:prstGeom>
        </p:spPr>
      </p:pic>
      <p:pic>
        <p:nvPicPr>
          <p:cNvPr id="24" name="그림 23" descr="단계별_24hr_3의도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388" y="2303237"/>
            <a:ext cx="2549106" cy="17659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04926" y="1985952"/>
            <a:ext cx="900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* </a:t>
            </a:r>
            <a:r>
              <a:rPr lang="ko-KR" altLang="en-US" sz="1000" dirty="0">
                <a:latin typeface="+mn-ea"/>
              </a:rPr>
              <a:t>동영상 </a:t>
            </a:r>
            <a:r>
              <a:rPr lang="ko-KR" altLang="en-US" sz="1000" dirty="0" err="1">
                <a:latin typeface="+mn-ea"/>
              </a:rPr>
              <a:t>댓글이</a:t>
            </a:r>
            <a:r>
              <a:rPr lang="ko-KR" altLang="en-US" sz="1000" dirty="0">
                <a:latin typeface="+mn-ea"/>
              </a:rPr>
              <a:t> 가장 많이 게재된 날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이전광고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윤계상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Ver</a:t>
            </a:r>
            <a:r>
              <a:rPr lang="en-US" altLang="ko-KR" sz="1000" dirty="0">
                <a:latin typeface="+mn-ea"/>
              </a:rPr>
              <a:t> “2019-04-30”, </a:t>
            </a:r>
            <a:r>
              <a:rPr lang="ko-KR" altLang="en-US" sz="1000" dirty="0" err="1">
                <a:latin typeface="+mn-ea"/>
              </a:rPr>
              <a:t>밈광고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곽철용 </a:t>
            </a:r>
            <a:r>
              <a:rPr lang="en-US" altLang="ko-KR" sz="1000" dirty="0" err="1">
                <a:latin typeface="+mn-ea"/>
              </a:rPr>
              <a:t>Ver</a:t>
            </a:r>
            <a:r>
              <a:rPr lang="en-US" altLang="ko-KR" sz="1000" dirty="0">
                <a:latin typeface="+mn-ea"/>
              </a:rPr>
              <a:t> “2019-11-15”) / X</a:t>
            </a:r>
            <a:r>
              <a:rPr lang="ko-KR" altLang="en-US" sz="1000" dirty="0">
                <a:latin typeface="+mn-ea"/>
              </a:rPr>
              <a:t>축</a:t>
            </a:r>
            <a:r>
              <a:rPr lang="en-US" altLang="ko-KR" sz="1000" dirty="0">
                <a:latin typeface="+mn-ea"/>
              </a:rPr>
              <a:t>: 24</a:t>
            </a:r>
            <a:r>
              <a:rPr lang="ko-KR" altLang="en-US" sz="1000" dirty="0">
                <a:latin typeface="+mn-ea"/>
              </a:rPr>
              <a:t>시간</a:t>
            </a:r>
            <a:r>
              <a:rPr lang="en-US" altLang="ko-KR" sz="1000" dirty="0">
                <a:latin typeface="+mn-ea"/>
              </a:rPr>
              <a:t>, Y</a:t>
            </a:r>
            <a:r>
              <a:rPr lang="ko-KR" altLang="en-US" sz="1000" dirty="0">
                <a:latin typeface="+mn-ea"/>
              </a:rPr>
              <a:t>축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댓글수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19649" y="4437301"/>
            <a:ext cx="42148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b="1" i="1" dirty="0">
                <a:latin typeface="+mn-ea"/>
              </a:rPr>
              <a:t>“</a:t>
            </a:r>
            <a:r>
              <a:rPr lang="ko-KR" altLang="en-US" sz="1400" b="1" i="1" dirty="0">
                <a:latin typeface="+mn-ea"/>
              </a:rPr>
              <a:t>全 시간대 </a:t>
            </a:r>
            <a:r>
              <a:rPr lang="ko-KR" altLang="en-US" sz="1400" b="1" i="1" dirty="0" err="1">
                <a:latin typeface="+mn-ea"/>
              </a:rPr>
              <a:t>밈광고</a:t>
            </a:r>
            <a:r>
              <a:rPr lang="ko-KR" altLang="en-US" sz="1400" b="1" i="1" dirty="0">
                <a:latin typeface="+mn-ea"/>
              </a:rPr>
              <a:t> </a:t>
            </a:r>
            <a:r>
              <a:rPr lang="ko-KR" altLang="en-US" sz="1400" b="1" i="1" dirty="0" err="1">
                <a:latin typeface="+mn-ea"/>
              </a:rPr>
              <a:t>댓글</a:t>
            </a:r>
            <a:r>
              <a:rPr lang="ko-KR" altLang="en-US" sz="1400" b="1" i="1" dirty="0">
                <a:latin typeface="+mn-ea"/>
              </a:rPr>
              <a:t> 작성 활발</a:t>
            </a:r>
            <a:endParaRPr lang="en-US" altLang="ko-KR" sz="1400" b="1" i="1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i="1" dirty="0">
                <a:latin typeface="+mn-ea"/>
              </a:rPr>
              <a:t> 구매 후 관련 둘 다 저조</a:t>
            </a:r>
            <a:endParaRPr lang="en-US" altLang="ko-KR" sz="1400" b="1" i="1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400" b="1" i="1" dirty="0">
                <a:latin typeface="+mn-ea"/>
              </a:rPr>
              <a:t>   </a:t>
            </a:r>
            <a:r>
              <a:rPr lang="ko-KR" altLang="en-US" sz="1400" b="1" i="1" dirty="0">
                <a:latin typeface="+mn-ea"/>
              </a:rPr>
              <a:t>→</a:t>
            </a:r>
            <a:r>
              <a:rPr lang="en-US" altLang="ko-KR" sz="1400" b="1" i="1" dirty="0">
                <a:latin typeface="+mn-ea"/>
              </a:rPr>
              <a:t> </a:t>
            </a:r>
            <a:r>
              <a:rPr lang="ko-KR" altLang="en-US" sz="1400" b="1" i="1" dirty="0">
                <a:latin typeface="+mn-ea"/>
              </a:rPr>
              <a:t>후기를 남기고자 재방문 낮을 거라 추정</a:t>
            </a:r>
            <a:endParaRPr lang="en-US" altLang="ko-KR" sz="1400" b="1" i="1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i="1" dirty="0" err="1">
                <a:latin typeface="+mn-ea"/>
              </a:rPr>
              <a:t>밈광고</a:t>
            </a:r>
            <a:r>
              <a:rPr lang="ko-KR" altLang="en-US" sz="1400" b="1" i="1" dirty="0">
                <a:latin typeface="+mn-ea"/>
              </a:rPr>
              <a:t> </a:t>
            </a:r>
            <a:r>
              <a:rPr lang="en-US" altLang="ko-KR" sz="1400" b="1" i="1" dirty="0">
                <a:latin typeface="+mn-ea"/>
              </a:rPr>
              <a:t>‘</a:t>
            </a:r>
            <a:r>
              <a:rPr lang="ko-KR" altLang="en-US" sz="1400" b="1" i="1" dirty="0">
                <a:solidFill>
                  <a:srgbClr val="3333FF"/>
                </a:solidFill>
                <a:latin typeface="+mn-ea"/>
              </a:rPr>
              <a:t>구매 후 </a:t>
            </a:r>
            <a:r>
              <a:rPr lang="ko-KR" altLang="en-US" sz="1400" b="1" i="1" dirty="0" err="1">
                <a:solidFill>
                  <a:srgbClr val="3333FF"/>
                </a:solidFill>
                <a:latin typeface="+mn-ea"/>
              </a:rPr>
              <a:t>댓글</a:t>
            </a:r>
            <a:r>
              <a:rPr lang="en-US" altLang="ko-KR" sz="1400" b="1" i="1" dirty="0">
                <a:latin typeface="+mn-ea"/>
              </a:rPr>
              <a:t>’</a:t>
            </a:r>
            <a:r>
              <a:rPr lang="ko-KR" altLang="en-US" sz="1400" b="1" i="1" dirty="0">
                <a:latin typeface="+mn-ea"/>
              </a:rPr>
              <a:t> 구성비 특히 </a:t>
            </a:r>
            <a:r>
              <a:rPr lang="ko-KR" altLang="en-US" sz="1400" b="1" i="1" dirty="0">
                <a:solidFill>
                  <a:srgbClr val="3333FF"/>
                </a:solidFill>
                <a:latin typeface="+mn-ea"/>
              </a:rPr>
              <a:t>저조</a:t>
            </a:r>
            <a:r>
              <a:rPr lang="en-US" altLang="ko-KR" sz="1400" b="1" i="1" dirty="0">
                <a:latin typeface="+mn-ea"/>
              </a:rPr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253" y="1252522"/>
            <a:ext cx="1115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/>
              <a:t>    Ⅱ.</a:t>
            </a:r>
          </a:p>
          <a:p>
            <a:pPr algn="r"/>
            <a:r>
              <a:rPr lang="ko-KR" altLang="en-US" sz="1400" b="1" dirty="0"/>
              <a:t>소비자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구매여정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7953396" y="6429396"/>
            <a:ext cx="1714512" cy="2857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총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댓글수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(24hr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기준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966891" y="2000240"/>
            <a:ext cx="216000" cy="3500462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253" y="1252522"/>
            <a:ext cx="1115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/>
              <a:t>    Ⅲ.</a:t>
            </a:r>
          </a:p>
          <a:p>
            <a:pPr algn="r"/>
            <a:r>
              <a:rPr lang="ko-KR" altLang="en-US" sz="1400" b="1" dirty="0" err="1"/>
              <a:t>시계열</a:t>
            </a:r>
            <a:endParaRPr lang="en-US" altLang="ko-KR" sz="1400" b="1" dirty="0"/>
          </a:p>
          <a:p>
            <a:pPr algn="r"/>
            <a:r>
              <a:rPr lang="ko-KR" altLang="en-US" sz="1400" b="1" dirty="0" err="1"/>
              <a:t>댓글수</a:t>
            </a:r>
            <a:endParaRPr lang="en-US" altLang="ko-KR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10190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381364" y="2000240"/>
            <a:ext cx="324000" cy="3528000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전체_시계열_댓글수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6786" y="1919277"/>
            <a:ext cx="7795624" cy="400052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71601" y="357187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u="sng" dirty="0"/>
              <a:t>+0~1 </a:t>
            </a:r>
            <a:r>
              <a:rPr lang="en-US" altLang="ko-KR" sz="1100" b="1" i="1" u="sng" dirty="0"/>
              <a:t>Day</a:t>
            </a:r>
            <a:endParaRPr lang="ko-KR" altLang="en-US" sz="1100" b="1" i="1" u="sng" dirty="0"/>
          </a:p>
        </p:txBody>
      </p:sp>
      <p:sp>
        <p:nvSpPr>
          <p:cNvPr id="33" name="TextBox 32"/>
          <p:cNvSpPr txBox="1"/>
          <p:nvPr/>
        </p:nvSpPr>
        <p:spPr>
          <a:xfrm>
            <a:off x="2838435" y="355973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u="sng"/>
              <a:t>+13~15 </a:t>
            </a:r>
            <a:r>
              <a:rPr lang="en-US" altLang="ko-KR" sz="1100" b="1" i="1" u="sng" dirty="0"/>
              <a:t>Day</a:t>
            </a:r>
            <a:endParaRPr lang="ko-KR" altLang="en-US" sz="1100" b="1" i="1" u="sng" dirty="0"/>
          </a:p>
        </p:txBody>
      </p:sp>
      <p:sp>
        <p:nvSpPr>
          <p:cNvPr id="34" name="TextBox 33"/>
          <p:cNvSpPr txBox="1"/>
          <p:nvPr/>
        </p:nvSpPr>
        <p:spPr>
          <a:xfrm>
            <a:off x="1166786" y="5862303"/>
            <a:ext cx="7715304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i="1" dirty="0">
                <a:latin typeface="+mn-ea"/>
              </a:rPr>
              <a:t>“</a:t>
            </a:r>
            <a:r>
              <a:rPr lang="ko-KR" altLang="en-US" b="1" i="1" dirty="0">
                <a:latin typeface="+mn-ea"/>
              </a:rPr>
              <a:t>광고 화제성만 보면 </a:t>
            </a:r>
            <a:r>
              <a:rPr lang="ko-KR" altLang="en-US" b="1" i="1" dirty="0" err="1">
                <a:latin typeface="+mn-ea"/>
              </a:rPr>
              <a:t>곽철용이</a:t>
            </a:r>
            <a:r>
              <a:rPr lang="ko-KR" altLang="en-US" b="1" i="1" dirty="0">
                <a:latin typeface="+mn-ea"/>
              </a:rPr>
              <a:t> 우위이지만 </a:t>
            </a:r>
            <a:r>
              <a:rPr lang="en-US" altLang="ko-KR" b="1" i="1" dirty="0">
                <a:latin typeface="+mn-ea"/>
              </a:rPr>
              <a:t>,</a:t>
            </a:r>
            <a:r>
              <a:rPr lang="ko-KR" altLang="en-US" b="1" i="1" dirty="0">
                <a:latin typeface="+mn-ea"/>
              </a:rPr>
              <a:t>지속성은 둘다 </a:t>
            </a:r>
            <a:r>
              <a:rPr lang="ko-KR" altLang="en-US" b="1" i="1" dirty="0" err="1">
                <a:latin typeface="+mn-ea"/>
              </a:rPr>
              <a:t>단발적이다</a:t>
            </a:r>
            <a:r>
              <a:rPr lang="en-US" altLang="ko-KR" b="1" i="1" dirty="0">
                <a:latin typeface="+mn-ea"/>
              </a:rPr>
              <a:t>.</a:t>
            </a:r>
            <a:r>
              <a:rPr lang="ko-KR" altLang="en-US" b="1" i="1" dirty="0">
                <a:latin typeface="+mn-ea"/>
              </a:rPr>
              <a:t> </a:t>
            </a:r>
            <a:r>
              <a:rPr lang="en-US" altLang="ko-KR" b="1" i="1" dirty="0">
                <a:latin typeface="+mn-ea"/>
              </a:rPr>
              <a:t>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4797" y="1252522"/>
            <a:ext cx="1115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結</a:t>
            </a:r>
            <a:endParaRPr lang="en-US" altLang="ko-KR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137288" y="0"/>
            <a:ext cx="1440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05133" y="3566164"/>
            <a:ext cx="8929750" cy="1422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i="1" dirty="0">
                <a:latin typeface="+mn-ea"/>
              </a:rPr>
              <a:t>→ </a:t>
            </a:r>
            <a:r>
              <a:rPr lang="en-US" altLang="ko-KR" b="1" i="1" dirty="0">
                <a:solidFill>
                  <a:srgbClr val="3333FF"/>
                </a:solidFill>
                <a:latin typeface="+mn-ea"/>
              </a:rPr>
              <a:t>Branding, </a:t>
            </a:r>
            <a:r>
              <a:rPr lang="ko-KR" altLang="en-US" b="1" i="1" dirty="0" err="1">
                <a:solidFill>
                  <a:srgbClr val="3333FF"/>
                </a:solidFill>
                <a:latin typeface="+mn-ea"/>
              </a:rPr>
              <a:t>대중인지도</a:t>
            </a:r>
            <a:r>
              <a:rPr lang="ko-KR" altLang="en-US" b="1" i="1" dirty="0">
                <a:latin typeface="+mn-ea"/>
              </a:rPr>
              <a:t> 향상 측면에서는 </a:t>
            </a:r>
            <a:r>
              <a:rPr lang="ko-KR" altLang="en-US" b="1" i="1" dirty="0">
                <a:solidFill>
                  <a:srgbClr val="3333FF"/>
                </a:solidFill>
                <a:latin typeface="+mn-ea"/>
              </a:rPr>
              <a:t>성공적인</a:t>
            </a:r>
            <a:r>
              <a:rPr lang="ko-KR" altLang="en-US" b="1" i="1" dirty="0">
                <a:latin typeface="+mn-ea"/>
              </a:rPr>
              <a:t> 컨셉트의 광고</a:t>
            </a:r>
            <a:endParaRPr lang="en-US" altLang="ko-KR" b="1" i="1" dirty="0">
              <a:solidFill>
                <a:srgbClr val="3333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i="1" dirty="0">
                <a:solidFill>
                  <a:srgbClr val="3333FF"/>
                </a:solidFill>
                <a:latin typeface="+mn-ea"/>
              </a:rPr>
              <a:t>	“</a:t>
            </a:r>
            <a:r>
              <a:rPr lang="ko-KR" altLang="en-US" sz="3000" b="1" i="1" dirty="0">
                <a:solidFill>
                  <a:srgbClr val="3333FF"/>
                </a:solidFill>
                <a:latin typeface="+mn-ea"/>
              </a:rPr>
              <a:t>효과 있었다</a:t>
            </a:r>
            <a:r>
              <a:rPr lang="en-US" altLang="ko-KR" sz="3000" b="1" i="1" dirty="0">
                <a:solidFill>
                  <a:srgbClr val="3333FF"/>
                </a:solidFill>
                <a:latin typeface="+mn-ea"/>
              </a:rPr>
              <a:t>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09662" y="2454000"/>
            <a:ext cx="7715304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i="1" dirty="0" err="1">
                <a:latin typeface="+mn-ea"/>
              </a:rPr>
              <a:t>기존광고는</a:t>
            </a:r>
            <a:r>
              <a:rPr lang="ko-KR" altLang="en-US" b="1" i="1" dirty="0">
                <a:latin typeface="+mn-ea"/>
              </a:rPr>
              <a:t> 참고 논문의 결과와 유사하게 구매 후 평가 비율이 높다</a:t>
            </a:r>
            <a:r>
              <a:rPr lang="en-US" altLang="ko-KR" b="1" i="1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b="1" i="1" dirty="0">
                <a:latin typeface="+mn-ea"/>
              </a:rPr>
              <a:t>반대로 </a:t>
            </a:r>
            <a:r>
              <a:rPr lang="ko-KR" altLang="en-US" b="1" i="1" dirty="0" err="1">
                <a:latin typeface="+mn-ea"/>
              </a:rPr>
              <a:t>밈광고는</a:t>
            </a:r>
            <a:r>
              <a:rPr lang="ko-KR" altLang="en-US" b="1" i="1" dirty="0">
                <a:latin typeface="+mn-ea"/>
              </a:rPr>
              <a:t> 구매 전 평가 비율이 높다</a:t>
            </a:r>
            <a:r>
              <a:rPr lang="en-US" altLang="ko-KR" b="1" i="1" dirty="0">
                <a:latin typeface="+mn-ea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09662" y="1571612"/>
            <a:ext cx="771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i="1" dirty="0" err="1">
                <a:solidFill>
                  <a:srgbClr val="3333FF"/>
                </a:solidFill>
                <a:latin typeface="+mn-ea"/>
              </a:rPr>
              <a:t>밈</a:t>
            </a:r>
            <a:r>
              <a:rPr lang="ko-KR" altLang="en-US" b="1" i="1" dirty="0">
                <a:solidFill>
                  <a:srgbClr val="3333FF"/>
                </a:solidFill>
                <a:latin typeface="+mn-ea"/>
              </a:rPr>
              <a:t> 광고 </a:t>
            </a:r>
            <a:r>
              <a:rPr lang="en-US" altLang="ko-KR" b="1" i="1" dirty="0">
                <a:solidFill>
                  <a:srgbClr val="3333FF"/>
                </a:solidFill>
                <a:latin typeface="+mn-ea"/>
              </a:rPr>
              <a:t>for </a:t>
            </a:r>
            <a:r>
              <a:rPr lang="ko-KR" altLang="en-US" b="1" i="1" dirty="0">
                <a:solidFill>
                  <a:srgbClr val="3333FF"/>
                </a:solidFill>
                <a:latin typeface="+mn-ea"/>
              </a:rPr>
              <a:t>화제성</a:t>
            </a:r>
            <a:r>
              <a:rPr lang="en-US" altLang="ko-KR" b="1" i="1" dirty="0">
                <a:solidFill>
                  <a:srgbClr val="3333FF"/>
                </a:solidFill>
                <a:latin typeface="+mn-ea"/>
              </a:rPr>
              <a:t>, </a:t>
            </a:r>
            <a:r>
              <a:rPr lang="ko-KR" altLang="en-US" b="1" i="1" dirty="0">
                <a:solidFill>
                  <a:srgbClr val="3333FF"/>
                </a:solidFill>
                <a:latin typeface="+mn-ea"/>
              </a:rPr>
              <a:t>일반광고 </a:t>
            </a:r>
            <a:r>
              <a:rPr lang="en-US" altLang="ko-KR" b="1" i="1" dirty="0">
                <a:solidFill>
                  <a:srgbClr val="3333FF"/>
                </a:solidFill>
                <a:latin typeface="+mn-ea"/>
              </a:rPr>
              <a:t>for </a:t>
            </a:r>
            <a:r>
              <a:rPr lang="ko-KR" altLang="en-US" b="1" i="1" dirty="0">
                <a:solidFill>
                  <a:srgbClr val="3333FF"/>
                </a:solidFill>
                <a:latin typeface="+mn-ea"/>
              </a:rPr>
              <a:t>제품강조 </a:t>
            </a:r>
            <a:r>
              <a:rPr lang="ko-KR" altLang="en-US" b="1" i="1" dirty="0">
                <a:latin typeface="+mn-ea"/>
              </a:rPr>
              <a:t>공식 확인</a:t>
            </a:r>
            <a:endParaRPr lang="en-US" altLang="ko-KR" b="1" i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8C6A09-08FA-394F-A4AE-C21310CDDF68}"/>
              </a:ext>
            </a:extLst>
          </p:cNvPr>
          <p:cNvSpPr txBox="1"/>
          <p:nvPr/>
        </p:nvSpPr>
        <p:spPr>
          <a:xfrm>
            <a:off x="1179990" y="5191838"/>
            <a:ext cx="8726009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i="1" dirty="0">
                <a:solidFill>
                  <a:srgbClr val="FF0000"/>
                </a:solidFill>
                <a:latin typeface="+mn-ea"/>
              </a:rPr>
              <a:t>BUT! </a:t>
            </a:r>
            <a:r>
              <a:rPr lang="ko-KR" altLang="en-US" b="1" i="1" dirty="0">
                <a:solidFill>
                  <a:srgbClr val="FF0000"/>
                </a:solidFill>
                <a:latin typeface="+mn-ea"/>
              </a:rPr>
              <a:t>매출</a:t>
            </a:r>
            <a:r>
              <a:rPr lang="ko-KR" altLang="en-US" b="1" i="1" dirty="0">
                <a:latin typeface="+mn-ea"/>
              </a:rPr>
              <a:t> 관점에서는 직결되는 이벤트는 영상과 인접 배치하는 등의 </a:t>
            </a:r>
            <a:r>
              <a:rPr lang="ko-KR" altLang="en-US" b="1" i="1" dirty="0">
                <a:solidFill>
                  <a:srgbClr val="FF0000"/>
                </a:solidFill>
                <a:latin typeface="+mn-ea"/>
              </a:rPr>
              <a:t>보완책 </a:t>
            </a:r>
            <a:r>
              <a:rPr lang="ko-KR" altLang="en-US" b="1" i="1" dirty="0">
                <a:latin typeface="+mn-ea"/>
              </a:rPr>
              <a:t>필요</a:t>
            </a:r>
            <a:endParaRPr lang="en-US" altLang="ko-KR" b="1" i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i="1" dirty="0">
                <a:latin typeface="+mn-ea"/>
              </a:rPr>
              <a:t>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4797" y="1252522"/>
            <a:ext cx="1115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悟</a:t>
            </a:r>
            <a:endParaRPr lang="en-US" altLang="ko-KR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532710" y="0"/>
            <a:ext cx="1440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31067" y="4862521"/>
            <a:ext cx="8001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+mn-ea"/>
              </a:rPr>
              <a:t>“</a:t>
            </a:r>
            <a:r>
              <a:rPr lang="ko-KR" altLang="en-US" sz="1500" b="1" dirty="0">
                <a:latin typeface="+mn-ea"/>
              </a:rPr>
              <a:t>시</a:t>
            </a:r>
            <a:r>
              <a:rPr lang="en-US" altLang="ko-KR" sz="1500" b="1" dirty="0">
                <a:latin typeface="+mn-ea"/>
              </a:rPr>
              <a:t>, </a:t>
            </a:r>
            <a:r>
              <a:rPr lang="ko-KR" altLang="en-US" sz="1500" b="1" dirty="0">
                <a:latin typeface="+mn-ea"/>
              </a:rPr>
              <a:t>분</a:t>
            </a:r>
            <a:r>
              <a:rPr lang="en-US" altLang="ko-KR" sz="1500" b="1" dirty="0">
                <a:latin typeface="+mn-ea"/>
              </a:rPr>
              <a:t>, </a:t>
            </a:r>
            <a:r>
              <a:rPr lang="ko-KR" altLang="en-US" sz="1500" b="1" dirty="0">
                <a:latin typeface="+mn-ea"/>
              </a:rPr>
              <a:t>초까지 </a:t>
            </a:r>
            <a:r>
              <a:rPr lang="ko-KR" altLang="en-US" sz="1500" b="1" dirty="0" err="1">
                <a:latin typeface="+mn-ea"/>
              </a:rPr>
              <a:t>크롤링</a:t>
            </a:r>
            <a:r>
              <a:rPr lang="ko-KR" altLang="en-US" sz="1500" b="1" dirty="0">
                <a:latin typeface="+mn-ea"/>
              </a:rPr>
              <a:t> 하기 쉽지 않아 힘들었지만 해놓고 보니 뿌듯함</a:t>
            </a:r>
            <a:r>
              <a:rPr lang="en-US" altLang="ko-KR" sz="1500" b="1" dirty="0">
                <a:latin typeface="+mn-ea"/>
              </a:rPr>
              <a:t>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1067" y="2488216"/>
            <a:ext cx="8001056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+mn-ea"/>
              </a:rPr>
              <a:t>“</a:t>
            </a:r>
            <a:r>
              <a:rPr lang="ko-KR" altLang="en-US" sz="1500" b="1" dirty="0">
                <a:latin typeface="+mn-ea"/>
              </a:rPr>
              <a:t>소비자의 반응을 설문조사를 통하지 않고</a:t>
            </a:r>
            <a:endParaRPr lang="en-US" altLang="ko-KR" sz="15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latin typeface="+mn-ea"/>
              </a:rPr>
              <a:t>댓글을</a:t>
            </a:r>
            <a:r>
              <a:rPr lang="ko-KR" altLang="en-US" sz="1500" b="1" dirty="0">
                <a:latin typeface="+mn-ea"/>
              </a:rPr>
              <a:t> 통해 확인을 할 수 있었던 점에서 편의성을 느꼈으며</a:t>
            </a:r>
            <a:r>
              <a:rPr lang="en-US" altLang="ko-KR" sz="1500" b="1" dirty="0">
                <a:latin typeface="+mn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+mn-ea"/>
              </a:rPr>
              <a:t>나중에 마케팅 관련 부서에 간다면 활용을 한다면</a:t>
            </a:r>
            <a:endParaRPr lang="en-US" altLang="ko-KR" sz="15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+mn-ea"/>
              </a:rPr>
              <a:t>시간과 비용의 효율성이 높을 것이라고 생각한다</a:t>
            </a:r>
            <a:r>
              <a:rPr lang="en-US" altLang="ko-KR" sz="1500" b="1" dirty="0">
                <a:latin typeface="+mn-ea"/>
              </a:rPr>
              <a:t>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6720" y="4021617"/>
            <a:ext cx="8215370" cy="74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+mn-ea"/>
              </a:rPr>
              <a:t>“</a:t>
            </a:r>
            <a:r>
              <a:rPr lang="ko-KR" altLang="en-US" sz="1500" b="1" dirty="0">
                <a:latin typeface="+mn-ea"/>
              </a:rPr>
              <a:t>생각보다 짧은 시간이었지만</a:t>
            </a:r>
            <a:endParaRPr lang="en-US" altLang="ko-KR" sz="15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+mn-ea"/>
              </a:rPr>
              <a:t>다양한 각도에서 영상을 분석할 수 있어서 즐거웠다</a:t>
            </a:r>
            <a:r>
              <a:rPr lang="en-US" altLang="ko-KR" sz="1500" b="1" dirty="0">
                <a:latin typeface="+mn-ea"/>
              </a:rPr>
              <a:t>”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3910" y="1602685"/>
            <a:ext cx="82153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+mn-ea"/>
              </a:rPr>
              <a:t>“</a:t>
            </a:r>
            <a:r>
              <a:rPr lang="ko-KR" altLang="en-US" sz="1500" b="1" dirty="0">
                <a:latin typeface="+mn-ea"/>
              </a:rPr>
              <a:t>내가 </a:t>
            </a:r>
            <a:r>
              <a:rPr lang="ko-KR" altLang="en-US" sz="1500" b="1" dirty="0" err="1">
                <a:latin typeface="+mn-ea"/>
              </a:rPr>
              <a:t>마케터라면</a:t>
            </a:r>
            <a:r>
              <a:rPr lang="ko-KR" altLang="en-US" sz="1500" b="1" dirty="0">
                <a:latin typeface="+mn-ea"/>
              </a:rPr>
              <a:t> 신제품은 출시에 화제성이 중요하기 때문에 </a:t>
            </a:r>
            <a:r>
              <a:rPr lang="ko-KR" altLang="en-US" sz="1500" b="1" dirty="0" err="1">
                <a:latin typeface="+mn-ea"/>
              </a:rPr>
              <a:t>밈</a:t>
            </a:r>
            <a:r>
              <a:rPr lang="ko-KR" altLang="en-US" sz="1500" b="1" dirty="0">
                <a:latin typeface="+mn-ea"/>
              </a:rPr>
              <a:t> 광고를</a:t>
            </a:r>
            <a:r>
              <a:rPr lang="en-US" altLang="ko-KR" sz="1500" b="1" dirty="0">
                <a:latin typeface="+mn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+mn-ea"/>
              </a:rPr>
              <a:t>기존 베스트셀러에 대한 매출증진은 일반컨셉트의 광고로 추진하겠다</a:t>
            </a:r>
            <a:r>
              <a:rPr lang="en-US" altLang="ko-KR" sz="1500" b="1" dirty="0">
                <a:latin typeface="+mn-ea"/>
              </a:rPr>
              <a:t>”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166758" y="5286388"/>
            <a:ext cx="1007275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+mn-ea"/>
              </a:rPr>
              <a:t>“</a:t>
            </a:r>
            <a:r>
              <a:rPr lang="ko-KR" altLang="en-US" sz="1500" b="1" dirty="0">
                <a:latin typeface="+mn-ea"/>
              </a:rPr>
              <a:t>데이터 프레임 조작에서 정렬된 인덱스는 오름차순으로 하면서</a:t>
            </a:r>
            <a:endParaRPr lang="en-US" altLang="ko-KR" sz="15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latin typeface="+mn-ea"/>
              </a:rPr>
              <a:t>컬럼</a:t>
            </a:r>
            <a:r>
              <a:rPr lang="ko-KR" altLang="en-US" sz="1500" b="1" dirty="0">
                <a:latin typeface="+mn-ea"/>
              </a:rPr>
              <a:t> 내용은 내림차순으로 동시 적용하는 방법을 찾는 게 어려웠고</a:t>
            </a:r>
            <a:r>
              <a:rPr lang="en-US" altLang="ko-KR" sz="1500" b="1" dirty="0">
                <a:latin typeface="+mn-ea"/>
              </a:rPr>
              <a:t>,</a:t>
            </a:r>
            <a:endParaRPr lang="ko-KR" altLang="en-US" sz="15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+mn-ea"/>
              </a:rPr>
              <a:t>데이터 프레임을 </a:t>
            </a:r>
            <a:r>
              <a:rPr lang="en-US" altLang="ko-KR" sz="1500" b="1" dirty="0" err="1">
                <a:latin typeface="+mn-ea"/>
              </a:rPr>
              <a:t>euc-kr</a:t>
            </a:r>
            <a:r>
              <a:rPr lang="en-US" altLang="ko-KR" sz="1500" b="1" dirty="0">
                <a:latin typeface="+mn-ea"/>
              </a:rPr>
              <a:t> </a:t>
            </a:r>
            <a:r>
              <a:rPr lang="ko-KR" altLang="en-US" sz="1500" b="1" dirty="0" err="1">
                <a:latin typeface="+mn-ea"/>
              </a:rPr>
              <a:t>인코딩으로</a:t>
            </a:r>
            <a:r>
              <a:rPr lang="ko-KR" altLang="en-US" sz="1500" b="1" dirty="0">
                <a:latin typeface="+mn-ea"/>
              </a:rPr>
              <a:t> </a:t>
            </a:r>
            <a:r>
              <a:rPr lang="en-US" altLang="ko-KR" sz="1500" b="1" dirty="0" err="1">
                <a:latin typeface="+mn-ea"/>
              </a:rPr>
              <a:t>csv</a:t>
            </a:r>
            <a:r>
              <a:rPr lang="en-US" altLang="ko-KR" sz="1500" b="1" dirty="0">
                <a:latin typeface="+mn-ea"/>
              </a:rPr>
              <a:t> </a:t>
            </a:r>
            <a:r>
              <a:rPr lang="ko-KR" altLang="en-US" sz="1500" b="1" dirty="0">
                <a:latin typeface="+mn-ea"/>
              </a:rPr>
              <a:t>저장할 때 특수문자가 포함되면 저장 에러발생을 확인</a:t>
            </a:r>
            <a:r>
              <a:rPr lang="en-US" altLang="ko-KR" sz="1500" b="1" dirty="0">
                <a:latin typeface="+mn-ea"/>
              </a:rPr>
              <a:t>”</a:t>
            </a:r>
            <a:endParaRPr lang="ko-KR" altLang="en-US" sz="1500" b="1" dirty="0"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4797" y="1252522"/>
            <a:ext cx="1115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532710" y="0"/>
            <a:ext cx="1440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4361355"/>
            <a:ext cx="9939357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“</a:t>
            </a:r>
            <a:r>
              <a:rPr lang="ko-KR" altLang="en-US" sz="2000" b="1" dirty="0">
                <a:latin typeface="+mn-ea"/>
              </a:rPr>
              <a:t>소비자의 구매는 인지에서 시작한다</a:t>
            </a:r>
            <a:r>
              <a:rPr lang="en-US" altLang="ko-KR" sz="2000" b="1" dirty="0">
                <a:latin typeface="+mn-ea"/>
              </a:rPr>
              <a:t>.”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 필립 </a:t>
            </a:r>
            <a:r>
              <a:rPr lang="ko-KR" altLang="en-US" sz="2000" b="1" dirty="0" err="1">
                <a:latin typeface="+mn-ea"/>
              </a:rPr>
              <a:t>코틀러</a:t>
            </a: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C16BBA-4072-DF44-81F9-9AB10506ACBC}"/>
              </a:ext>
            </a:extLst>
          </p:cNvPr>
          <p:cNvSpPr/>
          <p:nvPr/>
        </p:nvSpPr>
        <p:spPr>
          <a:xfrm>
            <a:off x="-16679" y="1980046"/>
            <a:ext cx="9939357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“</a:t>
            </a:r>
            <a:r>
              <a:rPr lang="ko-KR" altLang="en-US" sz="2000" b="1" dirty="0">
                <a:latin typeface="+mn-ea"/>
              </a:rPr>
              <a:t>마케팅 세상에서는 소비자나 소비자의 기억 속에 자리 잡는 </a:t>
            </a:r>
            <a:r>
              <a:rPr lang="en-US" altLang="ko-KR" sz="2000" b="1" dirty="0">
                <a:latin typeface="+mn-ea"/>
              </a:rPr>
              <a:t>‘</a:t>
            </a:r>
            <a:r>
              <a:rPr lang="ko-KR" altLang="en-US" sz="2000" b="1" dirty="0">
                <a:latin typeface="+mn-ea"/>
              </a:rPr>
              <a:t>인식</a:t>
            </a:r>
            <a:r>
              <a:rPr lang="en-US" altLang="ko-KR" sz="2000" b="1" dirty="0">
                <a:latin typeface="+mn-ea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n-ea"/>
              </a:rPr>
              <a:t>만이 존재할 뿐이다</a:t>
            </a:r>
            <a:r>
              <a:rPr lang="en-US" altLang="ko-KR" sz="2000" b="1" dirty="0">
                <a:latin typeface="+mn-ea"/>
              </a:rPr>
              <a:t>.</a:t>
            </a:r>
            <a:r>
              <a:rPr lang="ko-KR" altLang="en-US" sz="2000" b="1" dirty="0">
                <a:latin typeface="+mn-ea"/>
              </a:rPr>
              <a:t> 그 외 다른 모든 것은 환상이다</a:t>
            </a:r>
            <a:r>
              <a:rPr lang="en-US" altLang="ko-KR" sz="2000" b="1" dirty="0">
                <a:latin typeface="+mn-ea"/>
              </a:rPr>
              <a:t>.”</a:t>
            </a:r>
          </a:p>
          <a:p>
            <a:pPr algn="ctr">
              <a:lnSpc>
                <a:spcPct val="150000"/>
              </a:lnSpc>
            </a:pPr>
            <a:endParaRPr lang="en-US" altLang="ko-KR" sz="20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알리스</a:t>
            </a:r>
            <a:r>
              <a:rPr lang="en-US" altLang="ko-KR" sz="2000" b="1" dirty="0">
                <a:latin typeface="+mn-ea"/>
              </a:rPr>
              <a:t>,</a:t>
            </a:r>
            <a:r>
              <a:rPr lang="ko-KR" altLang="en-US" sz="2000" b="1" dirty="0">
                <a:latin typeface="+mn-ea"/>
              </a:rPr>
              <a:t> 잭 </a:t>
            </a:r>
            <a:r>
              <a:rPr lang="ko-KR" altLang="en-US" sz="2000" b="1" dirty="0" err="1">
                <a:latin typeface="+mn-ea"/>
              </a:rPr>
              <a:t>트라운트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18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01_Overview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1726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368145" y="1023554"/>
            <a:ext cx="1084393" cy="307777"/>
            <a:chOff x="630451" y="1023554"/>
            <a:chExt cx="1084393" cy="307777"/>
          </a:xfrm>
        </p:grpSpPr>
        <p:sp>
          <p:nvSpPr>
            <p:cNvPr id="18" name="직사각형 17"/>
            <p:cNvSpPr/>
            <p:nvPr/>
          </p:nvSpPr>
          <p:spPr>
            <a:xfrm>
              <a:off x="630451" y="1106715"/>
              <a:ext cx="144000" cy="1428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8158" y="1023554"/>
              <a:ext cx="976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목 적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09530" y="1357298"/>
            <a:ext cx="8715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버거킹</a:t>
            </a:r>
            <a:r>
              <a:rPr lang="ko-KR" altLang="en-US" sz="1400" dirty="0"/>
              <a:t> </a:t>
            </a:r>
            <a:r>
              <a:rPr lang="en-US" altLang="ko-KR" sz="1400" dirty="0" err="1"/>
              <a:t>Youtube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댓글</a:t>
            </a:r>
            <a:r>
              <a:rPr lang="ko-KR" altLang="en-US" sz="1400" dirty="0"/>
              <a:t> 분석을 통해 소비자 반응 분석</a:t>
            </a:r>
            <a:endParaRPr lang="en-US" altLang="ko-KR" sz="14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68145" y="1906777"/>
            <a:ext cx="1536467" cy="307777"/>
            <a:chOff x="630451" y="1023554"/>
            <a:chExt cx="1536467" cy="307777"/>
          </a:xfrm>
        </p:grpSpPr>
        <p:sp>
          <p:nvSpPr>
            <p:cNvPr id="26" name="직사각형 25"/>
            <p:cNvSpPr/>
            <p:nvPr/>
          </p:nvSpPr>
          <p:spPr>
            <a:xfrm>
              <a:off x="630451" y="1106715"/>
              <a:ext cx="144000" cy="1428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8158" y="1023554"/>
              <a:ext cx="14287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배 경 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09530" y="2263967"/>
            <a:ext cx="95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주류 광고모델인 이정재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윤계상</a:t>
            </a:r>
            <a:r>
              <a:rPr lang="ko-KR" altLang="en-US" sz="1400" dirty="0"/>
              <a:t> 등의 모델이 아닌 김영철</a:t>
            </a:r>
            <a:r>
              <a:rPr lang="en-US" altLang="ko-KR" sz="1400" dirty="0"/>
              <a:t>, </a:t>
            </a:r>
            <a:r>
              <a:rPr lang="ko-KR" altLang="en-US" sz="1400" dirty="0"/>
              <a:t>곽철용을 연이어 캐스팅</a:t>
            </a:r>
            <a:r>
              <a:rPr lang="en-US" altLang="ko-KR" sz="1400" dirty="0"/>
              <a:t>, </a:t>
            </a:r>
            <a:r>
              <a:rPr lang="ko-KR" altLang="en-US" sz="1400" b="1" u="sng" dirty="0"/>
              <a:t>아재들의 강제 전성기</a:t>
            </a:r>
            <a:r>
              <a:rPr lang="ko-KR" altLang="en-US" sz="1400" u="sng" dirty="0"/>
              <a:t> </a:t>
            </a:r>
            <a:r>
              <a:rPr lang="ko-KR" altLang="en-US" sz="1400" dirty="0"/>
              <a:t>개막</a:t>
            </a:r>
            <a:endParaRPr lang="en-US" altLang="ko-KR" sz="1400" dirty="0"/>
          </a:p>
        </p:txBody>
      </p:sp>
      <p:sp>
        <p:nvSpPr>
          <p:cNvPr id="205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380968" y="3460907"/>
          <a:ext cx="8929752" cy="2088001"/>
        </p:xfrm>
        <a:graphic>
          <a:graphicData uri="http://schemas.openxmlformats.org/drawingml/2006/table">
            <a:tbl>
              <a:tblPr/>
              <a:tblGrid>
                <a:gridCol w="2428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4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11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Title</a:t>
                      </a:r>
                    </a:p>
                  </a:txBody>
                  <a:tcPr marL="9172" marR="9172" marT="91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Views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Liked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72" marR="9172" marT="91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Comments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72" marR="9172" marT="91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view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대비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view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대비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Ask and go to the Blue</a:t>
                      </a:r>
                    </a:p>
                  </a:txBody>
                  <a:tcPr marL="9172" marR="9172" marT="91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곽철용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7,105,607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8,226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0.12%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2,288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0.03%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햄버거 전문가를 찾습니다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172" marR="9172" marT="91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일반인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6,202,738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2,585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0.04%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346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0.01%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ALL DAY KING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사딸라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172" marR="9172" marT="91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김영철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5,730,258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10,243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0.18%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2,120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0.04%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통모짜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사랑고민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남녀편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72" marR="9172" marT="91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김수미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일반인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5,667,001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5,139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0.09%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1,070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0.02%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172" marR="9172" marT="91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172" marR="9172" marT="917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27705" y="2642900"/>
            <a:ext cx="95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 err="1"/>
              <a:t>버거킹</a:t>
            </a:r>
            <a:r>
              <a:rPr lang="ko-KR" altLang="en-US" sz="1400" dirty="0"/>
              <a:t> 채널 </a:t>
            </a:r>
            <a:r>
              <a:rPr lang="ko-KR" altLang="en-US" sz="1400" dirty="0" err="1"/>
              <a:t>콘텐츠</a:t>
            </a:r>
            <a:r>
              <a:rPr lang="ko-KR" altLang="en-US" sz="1400" dirty="0"/>
              <a:t> 중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밈</a:t>
            </a:r>
            <a:r>
              <a:rPr lang="en-US" altLang="ko-KR" sz="1400" dirty="0"/>
              <a:t>(Meme)’ </a:t>
            </a:r>
            <a:r>
              <a:rPr lang="ko-KR" altLang="en-US" sz="1400" dirty="0"/>
              <a:t>컨셉트 영상이 조회수</a:t>
            </a:r>
            <a:r>
              <a:rPr lang="en-US" altLang="ko-KR" sz="1400" dirty="0"/>
              <a:t>, </a:t>
            </a:r>
            <a:r>
              <a:rPr lang="ko-KR" altLang="en-US" sz="1400" dirty="0"/>
              <a:t>조회수 대비 </a:t>
            </a:r>
            <a:r>
              <a:rPr lang="ko-KR" altLang="en-US" sz="1400" dirty="0" err="1"/>
              <a:t>댓글수</a:t>
            </a:r>
            <a:r>
              <a:rPr lang="en-US" altLang="ko-KR" sz="1400" dirty="0"/>
              <a:t>, Liked </a:t>
            </a:r>
            <a:r>
              <a:rPr lang="ko-KR" altLang="en-US" sz="1400" dirty="0"/>
              <a:t>비율 모두 상위 랭크  </a:t>
            </a:r>
            <a:endParaRPr lang="en-US" altLang="ko-KR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6886588" y="3214686"/>
            <a:ext cx="2500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/>
              <a:t>2020.01.20 </a:t>
            </a:r>
            <a:r>
              <a:rPr lang="ko-KR" altLang="en-US" sz="1000" dirty="0"/>
              <a:t>오전 추출 기준 </a:t>
            </a:r>
            <a:r>
              <a:rPr lang="en-US" altLang="ko-KR" sz="1000" dirty="0"/>
              <a:t>/ </a:t>
            </a:r>
            <a:r>
              <a:rPr lang="ko-KR" altLang="en-US" sz="1000" dirty="0"/>
              <a:t>단위 </a:t>
            </a:r>
            <a:r>
              <a:rPr lang="en-US" altLang="ko-KR" sz="1000" dirty="0"/>
              <a:t>: </a:t>
            </a:r>
            <a:r>
              <a:rPr lang="ko-KR" altLang="en-US" sz="1000" dirty="0"/>
              <a:t>회</a:t>
            </a:r>
            <a:endParaRPr lang="en-US" altLang="ko-KR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3024174" y="3062025"/>
            <a:ext cx="38576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[ </a:t>
            </a:r>
            <a:r>
              <a:rPr lang="ko-KR" altLang="en-US" sz="1050" b="1" dirty="0" err="1"/>
              <a:t>버거킹</a:t>
            </a:r>
            <a:r>
              <a:rPr lang="ko-KR" altLang="en-US" sz="1050" b="1" dirty="0"/>
              <a:t> </a:t>
            </a:r>
            <a:r>
              <a:rPr lang="ko-KR" altLang="en-US" sz="1050" b="1" dirty="0" err="1"/>
              <a:t>유튜브</a:t>
            </a:r>
            <a:r>
              <a:rPr lang="ko-KR" altLang="en-US" sz="1050" b="1" dirty="0"/>
              <a:t> 채널 내 동영상 리스트</a:t>
            </a:r>
            <a:r>
              <a:rPr lang="en-US" altLang="ko-KR" sz="1050" b="1" dirty="0"/>
              <a:t> ]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71029" y="4073942"/>
            <a:ext cx="8929750" cy="9266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80968" y="5872038"/>
            <a:ext cx="8072494" cy="985986"/>
            <a:chOff x="380968" y="5643578"/>
            <a:chExt cx="8072494" cy="985986"/>
          </a:xfrm>
        </p:grpSpPr>
        <p:sp>
          <p:nvSpPr>
            <p:cNvPr id="41" name="TextBox 40"/>
            <p:cNvSpPr txBox="1"/>
            <p:nvPr/>
          </p:nvSpPr>
          <p:spPr>
            <a:xfrm>
              <a:off x="380968" y="5643578"/>
              <a:ext cx="34528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※ </a:t>
              </a:r>
              <a:r>
                <a:rPr lang="ko-KR" altLang="en-US" sz="1050" dirty="0" err="1"/>
                <a:t>밈</a:t>
              </a:r>
              <a:r>
                <a:rPr lang="en-US" altLang="ko-KR" sz="1050" dirty="0"/>
                <a:t>(Meme) </a:t>
              </a:r>
              <a:r>
                <a:rPr lang="ko-KR" altLang="en-US" sz="1050" dirty="0"/>
                <a:t>광고란</a:t>
              </a:r>
              <a:r>
                <a:rPr lang="en-US" altLang="ko-KR" sz="1050" dirty="0"/>
                <a:t>?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23844" y="5890900"/>
              <a:ext cx="79296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인터넷에서 유행하는 행동이나 말을 재활용해 재가공한 </a:t>
              </a:r>
              <a:r>
                <a:rPr lang="ko-KR" altLang="en-US" sz="1050" dirty="0" err="1"/>
                <a:t>콘텐츠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복제를 뜻하는 그리스어 </a:t>
              </a:r>
              <a:r>
                <a:rPr lang="en-US" altLang="ko-KR" sz="1050" dirty="0"/>
                <a:t>‘MIMEME’</a:t>
              </a:r>
              <a:r>
                <a:rPr lang="ko-KR" altLang="en-US" sz="1050" dirty="0"/>
                <a:t>에서 유래</a:t>
              </a:r>
              <a:endParaRPr lang="en-US" altLang="ko-KR" sz="1050" dirty="0"/>
            </a:p>
            <a:p>
              <a:pPr>
                <a:buFont typeface="Wingdings" pitchFamily="2" charset="2"/>
                <a:buChar char="Ø"/>
              </a:pPr>
              <a:r>
                <a:rPr lang="en-US" altLang="ko-KR" sz="1050" dirty="0"/>
                <a:t>2002</a:t>
              </a:r>
              <a:r>
                <a:rPr lang="ko-KR" altLang="en-US" sz="1050" dirty="0"/>
                <a:t>년 드라마 </a:t>
              </a:r>
              <a:r>
                <a:rPr lang="en-US" altLang="ko-KR" sz="1050" dirty="0"/>
                <a:t>‘</a:t>
              </a:r>
              <a:r>
                <a:rPr lang="ko-KR" altLang="en-US" sz="1050" dirty="0"/>
                <a:t>야인시대</a:t>
              </a:r>
              <a:r>
                <a:rPr lang="en-US" altLang="ko-KR" sz="1050" dirty="0"/>
                <a:t>’</a:t>
              </a:r>
              <a:r>
                <a:rPr lang="ko-KR" altLang="en-US" sz="1050" dirty="0"/>
                <a:t>에서 극 중 김두한을 연기한 김영철이 미군과 임금협상을 하면서 단호히 </a:t>
              </a:r>
              <a:r>
                <a:rPr lang="en-US" altLang="ko-KR" sz="1050" dirty="0"/>
                <a:t>‘4</a:t>
              </a:r>
              <a:r>
                <a:rPr lang="ko-KR" altLang="en-US" sz="1050" dirty="0"/>
                <a:t>달러</a:t>
              </a:r>
              <a:r>
                <a:rPr lang="en-US" altLang="ko-KR" sz="1050" dirty="0"/>
                <a:t>’</a:t>
              </a:r>
              <a:r>
                <a:rPr lang="ko-KR" altLang="en-US" sz="1050" dirty="0"/>
                <a:t>를 고집하는 모습</a:t>
              </a:r>
              <a:endParaRPr lang="en-US" altLang="ko-KR" sz="1050" dirty="0"/>
            </a:p>
            <a:p>
              <a:pPr>
                <a:buFont typeface="Wingdings" pitchFamily="2" charset="2"/>
                <a:buChar char="Ø"/>
              </a:pPr>
              <a:r>
                <a:rPr lang="en-US" altLang="ko-KR" sz="1050" dirty="0"/>
                <a:t>.2006</a:t>
              </a:r>
              <a:r>
                <a:rPr lang="ko-KR" altLang="en-US" sz="1050" dirty="0"/>
                <a:t>년 영화 </a:t>
              </a:r>
              <a:r>
                <a:rPr lang="en-US" altLang="ko-KR" sz="1050" dirty="0"/>
                <a:t>‘</a:t>
              </a:r>
              <a:r>
                <a:rPr lang="ko-KR" altLang="en-US" sz="1050" dirty="0" err="1"/>
                <a:t>타짜</a:t>
              </a:r>
              <a:r>
                <a:rPr lang="en-US" altLang="ko-KR" sz="1050" dirty="0"/>
                <a:t>’</a:t>
              </a:r>
              <a:r>
                <a:rPr lang="ko-KR" altLang="en-US" sz="1050" dirty="0"/>
                <a:t>에서 곽철용 역을 맡은 김응수가 </a:t>
              </a:r>
              <a:r>
                <a:rPr lang="en-US" altLang="ko-KR" sz="1050" dirty="0"/>
                <a:t>‘</a:t>
              </a:r>
              <a:r>
                <a:rPr lang="ko-KR" altLang="en-US" sz="1050" dirty="0"/>
                <a:t>묻고 더블로 가</a:t>
              </a:r>
              <a:r>
                <a:rPr lang="en-US" altLang="ko-KR" sz="1050" dirty="0"/>
                <a:t>’</a:t>
              </a:r>
              <a:r>
                <a:rPr lang="ko-KR" altLang="en-US" sz="1050" dirty="0"/>
                <a:t> 등의 명대사로 이목을 집중 받고 있음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 descr="감사_편집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8" y="3614432"/>
            <a:ext cx="3571900" cy="33016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4042" y="2705725"/>
            <a:ext cx="5857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+mj-ea"/>
                <a:ea typeface="+mj-ea"/>
              </a:rPr>
              <a:t>Thanks</a:t>
            </a:r>
            <a:endParaRPr lang="ko-KR" altLang="en-US" sz="88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01_Overview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1726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3"/>
          <p:cNvGrpSpPr/>
          <p:nvPr/>
        </p:nvGrpSpPr>
        <p:grpSpPr>
          <a:xfrm>
            <a:off x="368145" y="1023554"/>
            <a:ext cx="1727335" cy="307777"/>
            <a:chOff x="630451" y="1023554"/>
            <a:chExt cx="1727335" cy="307777"/>
          </a:xfrm>
        </p:grpSpPr>
        <p:sp>
          <p:nvSpPr>
            <p:cNvPr id="18" name="직사각형 17"/>
            <p:cNvSpPr/>
            <p:nvPr/>
          </p:nvSpPr>
          <p:spPr>
            <a:xfrm>
              <a:off x="630451" y="1106715"/>
              <a:ext cx="144000" cy="1428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8158" y="1023554"/>
              <a:ext cx="1619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분석 대상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09530" y="1357298"/>
            <a:ext cx="959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역대 </a:t>
            </a:r>
            <a:r>
              <a:rPr lang="en-US" altLang="ko-KR" sz="1400" dirty="0"/>
              <a:t>CF </a:t>
            </a:r>
            <a:r>
              <a:rPr lang="ko-KR" altLang="en-US" sz="1400" dirty="0"/>
              <a:t>중 가장 조회수가 높은 곽철용 컨셉트의 영상과 통상적인 주류 연예인 모델의 제품광고와 비교 결정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205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-833478" y="2928958"/>
            <a:ext cx="11715832" cy="3643314"/>
            <a:chOff x="-833478" y="3429000"/>
            <a:chExt cx="11715832" cy="3643314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/>
            <a:srcRect l="33333" t="50695" r="55339" b="34247"/>
            <a:stretch>
              <a:fillRect/>
            </a:stretch>
          </p:blipFill>
          <p:spPr bwMode="auto">
            <a:xfrm>
              <a:off x="309530" y="5538677"/>
              <a:ext cx="1573474" cy="1176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4"/>
            <a:srcRect l="55859" t="44444" r="33203" b="40972"/>
            <a:stretch>
              <a:fillRect/>
            </a:stretch>
          </p:blipFill>
          <p:spPr bwMode="auto">
            <a:xfrm>
              <a:off x="4143345" y="5500702"/>
              <a:ext cx="1619261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6"/>
            <p:cNvPicPr>
              <a:picLocks noChangeAspect="1" noChangeArrowheads="1"/>
            </p:cNvPicPr>
            <p:nvPr/>
          </p:nvPicPr>
          <p:blipFill>
            <a:blip r:embed="rId5"/>
            <a:srcRect l="55860" t="60417" r="33203" b="24305"/>
            <a:stretch>
              <a:fillRect/>
            </a:stretch>
          </p:blipFill>
          <p:spPr bwMode="auto">
            <a:xfrm>
              <a:off x="6072171" y="5500702"/>
              <a:ext cx="1545659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6"/>
            <a:srcRect l="44531" t="68750" r="44531" b="16667"/>
            <a:stretch>
              <a:fillRect/>
            </a:stretch>
          </p:blipFill>
          <p:spPr bwMode="auto">
            <a:xfrm>
              <a:off x="8072435" y="5500702"/>
              <a:ext cx="1524035" cy="1143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3" name="직사각형 32"/>
            <p:cNvSpPr/>
            <p:nvPr/>
          </p:nvSpPr>
          <p:spPr>
            <a:xfrm>
              <a:off x="-833478" y="5214950"/>
              <a:ext cx="11715832" cy="1857364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7"/>
            <a:srcRect l="66797" t="38889" r="22917" b="45833"/>
            <a:stretch>
              <a:fillRect/>
            </a:stretch>
          </p:blipFill>
          <p:spPr bwMode="auto">
            <a:xfrm>
              <a:off x="1340472" y="3429000"/>
              <a:ext cx="2898148" cy="2421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8"/>
            <p:cNvPicPr>
              <a:picLocks noChangeAspect="1" noChangeArrowheads="1"/>
            </p:cNvPicPr>
            <p:nvPr/>
          </p:nvPicPr>
          <p:blipFill>
            <a:blip r:embed="rId8"/>
            <a:srcRect l="33594" t="48611" r="55859" b="36806"/>
            <a:stretch>
              <a:fillRect/>
            </a:stretch>
          </p:blipFill>
          <p:spPr bwMode="auto">
            <a:xfrm>
              <a:off x="5524504" y="3436937"/>
              <a:ext cx="2928958" cy="2278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3" name="TextBox 42"/>
          <p:cNvSpPr txBox="1"/>
          <p:nvPr/>
        </p:nvSpPr>
        <p:spPr>
          <a:xfrm>
            <a:off x="546104" y="1714488"/>
            <a:ext cx="959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</a:t>
            </a:r>
            <a:r>
              <a:rPr lang="ko-KR" altLang="en-US" sz="1400" b="1" dirty="0" err="1"/>
              <a:t>윤계상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기존</a:t>
            </a:r>
            <a:r>
              <a:rPr lang="en-US" altLang="ko-KR" sz="1400" b="1" dirty="0"/>
              <a:t>)</a:t>
            </a:r>
            <a:r>
              <a:rPr lang="ko-KR" altLang="en-US" sz="1400" dirty="0"/>
              <a:t> 버전의 </a:t>
            </a:r>
            <a:r>
              <a:rPr lang="en-US" altLang="ko-KR" sz="1400" dirty="0"/>
              <a:t>‘</a:t>
            </a:r>
            <a:r>
              <a:rPr lang="ko-KR" altLang="en-US" sz="1400" b="1" dirty="0" err="1"/>
              <a:t>몬스터와퍼</a:t>
            </a:r>
            <a:r>
              <a:rPr lang="en-US" altLang="ko-KR" sz="1400" b="1" dirty="0"/>
              <a:t>’</a:t>
            </a:r>
            <a:r>
              <a:rPr lang="en-US" altLang="ko-KR" sz="1400" dirty="0"/>
              <a:t>(2018.4)</a:t>
            </a:r>
            <a:r>
              <a:rPr lang="ko-KR" altLang="en-US" sz="1400" dirty="0"/>
              <a:t> </a:t>
            </a:r>
            <a:r>
              <a:rPr lang="en-US" altLang="ko-KR" sz="1400" dirty="0"/>
              <a:t>vs </a:t>
            </a:r>
            <a:r>
              <a:rPr lang="ko-KR" altLang="en-US" sz="1400" b="1" dirty="0" err="1"/>
              <a:t>곽철용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밈</a:t>
            </a:r>
            <a:r>
              <a:rPr lang="en-US" altLang="ko-KR" sz="1400" b="1" dirty="0"/>
              <a:t>) </a:t>
            </a:r>
            <a:r>
              <a:rPr lang="ko-KR" altLang="en-US" sz="1400" dirty="0"/>
              <a:t>버전의 </a:t>
            </a:r>
            <a:r>
              <a:rPr lang="en-US" altLang="ko-KR" sz="1400" dirty="0"/>
              <a:t>‘</a:t>
            </a:r>
            <a:r>
              <a:rPr lang="ko-KR" altLang="en-US" sz="1400" b="1" dirty="0"/>
              <a:t>더블 </a:t>
            </a:r>
            <a:r>
              <a:rPr lang="ko-KR" altLang="en-US" sz="1400" b="1" dirty="0" err="1"/>
              <a:t>해쉬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불고기버거</a:t>
            </a:r>
            <a:r>
              <a:rPr lang="en-US" altLang="ko-KR" sz="1400" dirty="0"/>
              <a:t>’(2019.11) </a:t>
            </a:r>
            <a:r>
              <a:rPr lang="ko-KR" altLang="en-US" sz="1400" dirty="0"/>
              <a:t>광고</a:t>
            </a:r>
            <a:endParaRPr lang="en-US" altLang="ko-KR" sz="1400" dirty="0"/>
          </a:p>
        </p:txBody>
      </p:sp>
      <p:grpSp>
        <p:nvGrpSpPr>
          <p:cNvPr id="50" name="그룹 49"/>
          <p:cNvGrpSpPr/>
          <p:nvPr/>
        </p:nvGrpSpPr>
        <p:grpSpPr>
          <a:xfrm>
            <a:off x="-190536" y="2435061"/>
            <a:ext cx="10299772" cy="4065773"/>
            <a:chOff x="-190536" y="2395530"/>
            <a:chExt cx="10299772" cy="4065773"/>
          </a:xfrm>
        </p:grpSpPr>
        <p:sp>
          <p:nvSpPr>
            <p:cNvPr id="44" name="TextBox 43"/>
            <p:cNvSpPr txBox="1"/>
            <p:nvPr/>
          </p:nvSpPr>
          <p:spPr>
            <a:xfrm>
              <a:off x="6024570" y="2395530"/>
              <a:ext cx="25003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게시일</a:t>
              </a:r>
              <a:r>
                <a:rPr lang="en-US" altLang="ko-KR" sz="1000" dirty="0"/>
                <a:t>: 2019.11.15</a:t>
              </a:r>
            </a:p>
            <a:p>
              <a:pPr algn="r"/>
              <a:r>
                <a:rPr lang="ko-KR" altLang="en-US" sz="1000" dirty="0"/>
                <a:t>조회수 </a:t>
              </a:r>
              <a:r>
                <a:rPr lang="en-US" altLang="ko-KR" sz="1000" dirty="0"/>
                <a:t>: 7,105,656</a:t>
              </a:r>
              <a:r>
                <a:rPr lang="ko-KR" altLang="en-US" sz="1000" dirty="0"/>
                <a:t>회</a:t>
              </a:r>
              <a:endParaRPr lang="en-US" altLang="ko-KR" sz="1000" dirty="0"/>
            </a:p>
            <a:p>
              <a:pPr algn="r"/>
              <a:r>
                <a:rPr lang="en-US" altLang="ko-KR" sz="1000" dirty="0"/>
                <a:t>Liked 8.2</a:t>
              </a:r>
              <a:r>
                <a:rPr lang="ko-KR" altLang="en-US" sz="1000" dirty="0"/>
                <a:t>천 </a:t>
              </a:r>
              <a:r>
                <a:rPr lang="en-US" altLang="ko-KR" sz="1000" dirty="0"/>
                <a:t>/ Disliked 928</a:t>
              </a:r>
            </a:p>
            <a:p>
              <a:pPr algn="r"/>
              <a:endParaRPr lang="en-US" altLang="ko-KR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09728" y="2395530"/>
              <a:ext cx="25003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게시일</a:t>
              </a:r>
              <a:r>
                <a:rPr lang="en-US" altLang="ko-KR" sz="1000" dirty="0"/>
                <a:t>: 2018.04.17</a:t>
              </a:r>
            </a:p>
            <a:p>
              <a:pPr algn="r"/>
              <a:r>
                <a:rPr lang="ko-KR" altLang="en-US" sz="1000" dirty="0"/>
                <a:t>조회수 </a:t>
              </a:r>
              <a:r>
                <a:rPr lang="en-US" altLang="ko-KR" sz="1000" dirty="0"/>
                <a:t>: 2,376,187</a:t>
              </a:r>
              <a:r>
                <a:rPr lang="ko-KR" altLang="en-US" sz="1000" dirty="0"/>
                <a:t>회</a:t>
              </a:r>
              <a:endParaRPr lang="en-US" altLang="ko-KR" sz="1000" dirty="0"/>
            </a:p>
            <a:p>
              <a:pPr algn="r"/>
              <a:r>
                <a:rPr lang="en-US" altLang="ko-KR" sz="1000" dirty="0"/>
                <a:t>Liked 1.9</a:t>
              </a:r>
              <a:r>
                <a:rPr lang="ko-KR" altLang="en-US" sz="1000" dirty="0"/>
                <a:t>천 </a:t>
              </a:r>
              <a:r>
                <a:rPr lang="en-US" altLang="ko-KR" sz="1000" dirty="0"/>
                <a:t>/ Disliked 1.2</a:t>
              </a:r>
              <a:r>
                <a:rPr lang="ko-KR" altLang="en-US" sz="1000" dirty="0"/>
                <a:t>천</a:t>
              </a:r>
              <a:endParaRPr lang="en-US" altLang="ko-KR" sz="1000" dirty="0"/>
            </a:p>
            <a:p>
              <a:pPr algn="r"/>
              <a:endParaRPr lang="en-US" altLang="ko-KR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-190536" y="6215082"/>
              <a:ext cx="25003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조회수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: 371,841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회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67116" y="6215082"/>
              <a:ext cx="25003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조회수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: 5,730,258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회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595942" y="6215082"/>
              <a:ext cx="25003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조회수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: 3,833,151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회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608906" y="6215082"/>
              <a:ext cx="25003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조회수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: 5,667,001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회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11276" y="2557920"/>
            <a:ext cx="468000" cy="1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click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67380" y="2545220"/>
            <a:ext cx="468000" cy="1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click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대각선 방향의 모서리가 둥근 사각형 12"/>
          <p:cNvSpPr/>
          <p:nvPr/>
        </p:nvSpPr>
        <p:spPr>
          <a:xfrm>
            <a:off x="274361" y="285728"/>
            <a:ext cx="9358378" cy="6215106"/>
          </a:xfrm>
          <a:prstGeom prst="round2Diag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952472" y="1703050"/>
            <a:ext cx="8143932" cy="3154710"/>
            <a:chOff x="952472" y="1357298"/>
            <a:chExt cx="8143932" cy="3154710"/>
          </a:xfrm>
        </p:grpSpPr>
        <p:grpSp>
          <p:nvGrpSpPr>
            <p:cNvPr id="17" name="그룹 16"/>
            <p:cNvGrpSpPr/>
            <p:nvPr/>
          </p:nvGrpSpPr>
          <p:grpSpPr>
            <a:xfrm>
              <a:off x="952472" y="1357298"/>
              <a:ext cx="1785950" cy="3154710"/>
              <a:chOff x="5953132" y="1749088"/>
              <a:chExt cx="1785950" cy="315471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953132" y="1749088"/>
                <a:ext cx="1643074" cy="3154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9900" dirty="0">
                    <a:solidFill>
                      <a:srgbClr val="FFCC29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Q</a:t>
                </a:r>
                <a:endParaRPr lang="ko-KR" altLang="en-US" sz="19900" dirty="0">
                  <a:solidFill>
                    <a:srgbClr val="FFCC29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pic>
            <p:nvPicPr>
              <p:cNvPr id="12" name="그림 11" descr="bgking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310322" y="2605082"/>
                <a:ext cx="1428760" cy="1428760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3095612" y="2071678"/>
              <a:ext cx="60007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+mn-ea"/>
                </a:rPr>
                <a:t>서로 다른 컨셉트의 광고와</a:t>
              </a:r>
              <a:endParaRPr lang="en-US" altLang="ko-KR" sz="2000" b="1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+mn-ea"/>
                </a:rPr>
                <a:t>너무 다른 두 모델</a:t>
              </a:r>
              <a:r>
                <a:rPr lang="en-US" altLang="ko-KR" sz="2000" b="1" dirty="0">
                  <a:latin typeface="+mn-ea"/>
                </a:rPr>
                <a:t>….</a:t>
              </a:r>
            </a:p>
            <a:p>
              <a:pPr>
                <a:lnSpc>
                  <a:spcPct val="150000"/>
                </a:lnSpc>
              </a:pPr>
              <a:endParaRPr lang="en-US" altLang="ko-KR" sz="2000" b="1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+mn-ea"/>
                </a:rPr>
                <a:t>우리가 이 </a:t>
              </a:r>
              <a:r>
                <a:rPr lang="en-US" altLang="ko-KR" sz="2000" b="1" dirty="0">
                  <a:latin typeface="+mn-ea"/>
                </a:rPr>
                <a:t>CF</a:t>
              </a:r>
              <a:r>
                <a:rPr lang="ko-KR" altLang="en-US" sz="2000" b="1" dirty="0">
                  <a:latin typeface="+mn-ea"/>
                </a:rPr>
                <a:t> 담당 </a:t>
              </a:r>
              <a:r>
                <a:rPr lang="ko-KR" altLang="en-US" sz="2000" b="1" dirty="0" err="1">
                  <a:latin typeface="+mn-ea"/>
                </a:rPr>
                <a:t>마케터라면</a:t>
              </a:r>
              <a:r>
                <a:rPr lang="ko-KR" altLang="en-US" sz="2000" b="1" dirty="0">
                  <a:latin typeface="+mn-ea"/>
                </a:rPr>
                <a:t> 어떤 게 궁금할까</a:t>
              </a:r>
              <a:r>
                <a:rPr lang="en-US" altLang="ko-KR" sz="2000" b="1" dirty="0">
                  <a:latin typeface="+mn-ea"/>
                </a:rPr>
                <a:t>?</a:t>
              </a:r>
              <a:r>
                <a:rPr lang="ko-KR" altLang="en-US" sz="2000" b="1" dirty="0">
                  <a:latin typeface="+mn-ea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700834" y="2214554"/>
            <a:ext cx="2857520" cy="1000132"/>
          </a:xfrm>
          <a:prstGeom prst="roundRect">
            <a:avLst/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02_</a:t>
            </a:r>
            <a:r>
              <a:rPr lang="ko-KR" altLang="en-US" sz="1400" b="1" dirty="0"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latin typeface="+mj-ea"/>
                <a:ea typeface="+mj-ea"/>
              </a:rPr>
              <a:t>/ </a:t>
            </a:r>
            <a:r>
              <a:rPr lang="ko-KR" altLang="en-US" sz="1400" b="1" dirty="0">
                <a:latin typeface="+mj-ea"/>
                <a:ea typeface="+mj-ea"/>
              </a:rPr>
              <a:t>데이터탐색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88372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5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87344" y="1252522"/>
            <a:ext cx="108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방향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783" y="1651803"/>
            <a:ext cx="959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200" dirty="0"/>
              <a:t>*</a:t>
            </a:r>
            <a:r>
              <a:rPr lang="ko-KR" altLang="en-US" sz="1200" dirty="0"/>
              <a:t>「</a:t>
            </a:r>
            <a:r>
              <a:rPr lang="ko-KR" altLang="en-US" sz="1200" dirty="0" err="1"/>
              <a:t>유튜브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댓글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빅데이터</a:t>
            </a:r>
            <a:r>
              <a:rPr lang="ko-KR" altLang="en-US" sz="1200" dirty="0"/>
              <a:t> 분석을</a:t>
            </a:r>
            <a:r>
              <a:rPr lang="en-US" altLang="ko-KR" sz="1200" dirty="0"/>
              <a:t> </a:t>
            </a:r>
            <a:r>
              <a:rPr lang="ko-KR" altLang="en-US" sz="1200" dirty="0"/>
              <a:t>통한 제품별 소비자 구매여정 연구」 논문에 주목</a:t>
            </a:r>
            <a:endParaRPr lang="en-US" altLang="ko-K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23844" y="2186561"/>
            <a:ext cx="320477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i="1" dirty="0"/>
              <a:t>“</a:t>
            </a:r>
            <a:r>
              <a:rPr lang="ko-KR" altLang="en-US" sz="1050" b="1" i="1" dirty="0" err="1"/>
              <a:t>소셜미디어에서</a:t>
            </a:r>
            <a:r>
              <a:rPr lang="ko-KR" altLang="en-US" sz="1050" b="1" i="1" dirty="0"/>
              <a:t> 상품에 대한 의견이나</a:t>
            </a:r>
            <a:endParaRPr lang="en-US" altLang="ko-KR" sz="1050" b="1" i="1" dirty="0"/>
          </a:p>
          <a:p>
            <a:pPr algn="ctr">
              <a:lnSpc>
                <a:spcPct val="150000"/>
              </a:lnSpc>
            </a:pPr>
            <a:r>
              <a:rPr lang="ko-KR" altLang="en-US" sz="1050" b="1" i="1" dirty="0"/>
              <a:t>경험을 공유하는 소비자 </a:t>
            </a:r>
            <a:r>
              <a:rPr lang="ko-KR" altLang="en-US" sz="1050" b="1" i="1" dirty="0" err="1"/>
              <a:t>인게이지먼트가</a:t>
            </a:r>
            <a:endParaRPr lang="en-US" altLang="ko-KR" sz="1050" b="1" i="1" dirty="0"/>
          </a:p>
          <a:p>
            <a:pPr algn="ctr">
              <a:lnSpc>
                <a:spcPct val="150000"/>
              </a:lnSpc>
            </a:pPr>
            <a:r>
              <a:rPr lang="ko-KR" altLang="en-US" sz="1050" b="1" i="1" dirty="0"/>
              <a:t>늘어나는 추세에 따라</a:t>
            </a:r>
            <a:r>
              <a:rPr lang="en-US" altLang="ko-KR" sz="1050" b="1" i="1" dirty="0"/>
              <a:t>, </a:t>
            </a:r>
            <a:r>
              <a:rPr lang="ko-KR" altLang="en-US" sz="1050" b="1" i="1" u="sng" dirty="0"/>
              <a:t>온라인 공간에서도</a:t>
            </a:r>
            <a:endParaRPr lang="en-US" altLang="ko-KR" sz="1050" b="1" i="1" u="sng" dirty="0"/>
          </a:p>
          <a:p>
            <a:pPr algn="ctr">
              <a:lnSpc>
                <a:spcPct val="150000"/>
              </a:lnSpc>
            </a:pPr>
            <a:r>
              <a:rPr lang="ko-KR" altLang="en-US" sz="1050" b="1" i="1" u="sng" dirty="0"/>
              <a:t>소비자 구매 여정의 분포를 분석</a:t>
            </a:r>
            <a:r>
              <a:rPr lang="ko-KR" altLang="en-US" sz="1050" b="1" i="1" dirty="0"/>
              <a:t>할 수 있다</a:t>
            </a:r>
            <a:r>
              <a:rPr lang="en-US" altLang="ko-KR" sz="1050" b="1" i="1" dirty="0"/>
              <a:t>.”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165" y="3295455"/>
            <a:ext cx="3071834" cy="109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/>
              <a:t>[</a:t>
            </a:r>
            <a:r>
              <a:rPr lang="ko-KR" altLang="en-US" sz="1050" dirty="0"/>
              <a:t>연구방법 </a:t>
            </a:r>
            <a:r>
              <a:rPr lang="en-US" altLang="ko-KR" sz="1050" dirty="0"/>
              <a:t>Key Point]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/>
              <a:t>유튜브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댓글</a:t>
            </a:r>
            <a:r>
              <a:rPr lang="ko-KR" altLang="en-US" sz="1050" dirty="0"/>
              <a:t> 수집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→ 소비자 구매여정 </a:t>
            </a:r>
            <a:r>
              <a:rPr lang="en-US" altLang="ko-KR" sz="1050" dirty="0"/>
              <a:t>4</a:t>
            </a:r>
            <a:r>
              <a:rPr lang="ko-KR" altLang="en-US" sz="1050" dirty="0"/>
              <a:t>단계에 부합하는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 </a:t>
            </a:r>
            <a:r>
              <a:rPr lang="ko-KR" altLang="en-US" sz="1200" b="1" dirty="0"/>
              <a:t>사전</a:t>
            </a:r>
            <a:r>
              <a:rPr lang="en-US" altLang="ko-KR" sz="1200" b="1" dirty="0"/>
              <a:t>(Dictionary)</a:t>
            </a:r>
            <a:r>
              <a:rPr lang="ko-KR" altLang="en-US" sz="1050" dirty="0"/>
              <a:t>를 자체적으로 구축</a:t>
            </a:r>
            <a:endParaRPr lang="en-US" altLang="ko-KR" sz="105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301" t="19766" r="38231" b="37154"/>
          <a:stretch/>
        </p:blipFill>
        <p:spPr bwMode="auto">
          <a:xfrm>
            <a:off x="4440470" y="1798466"/>
            <a:ext cx="4688994" cy="465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7761312" y="2020306"/>
            <a:ext cx="1188795" cy="44330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523844" y="4929198"/>
            <a:ext cx="3571900" cy="1150891"/>
            <a:chOff x="604613" y="4884872"/>
            <a:chExt cx="3571900" cy="1150891"/>
          </a:xfrm>
        </p:grpSpPr>
        <p:sp>
          <p:nvSpPr>
            <p:cNvPr id="25" name="TextBox 24"/>
            <p:cNvSpPr txBox="1"/>
            <p:nvPr/>
          </p:nvSpPr>
          <p:spPr>
            <a:xfrm>
              <a:off x="809596" y="4938529"/>
              <a:ext cx="335758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i="1" u="sng" dirty="0" err="1"/>
                <a:t>타겟</a:t>
              </a:r>
              <a:r>
                <a:rPr lang="ko-KR" altLang="en-US" sz="1400" b="1" i="1" u="sng" dirty="0"/>
                <a:t> </a:t>
              </a:r>
              <a:r>
                <a:rPr lang="ko-KR" altLang="en-US" sz="1400" b="1" i="1" u="sng" dirty="0" err="1"/>
                <a:t>유튜브</a:t>
              </a:r>
              <a:r>
                <a:rPr lang="ko-KR" altLang="en-US" sz="1400" b="1" i="1" u="sng" dirty="0"/>
                <a:t> 영상 </a:t>
              </a:r>
              <a:r>
                <a:rPr lang="ko-KR" altLang="en-US" sz="1400" b="1" i="1" u="sng" dirty="0" err="1"/>
                <a:t>댓글</a:t>
              </a:r>
              <a:r>
                <a:rPr lang="ko-KR" altLang="en-US" sz="1400" b="1" i="1" u="sng" dirty="0"/>
                <a:t> </a:t>
              </a:r>
              <a:r>
                <a:rPr lang="ko-KR" altLang="en-US" sz="1400" b="1" i="1" u="sng" dirty="0" err="1"/>
                <a:t>크롤링</a:t>
              </a:r>
              <a:endParaRPr lang="en-US" altLang="ko-KR" sz="1400" b="1" i="1" u="sng" dirty="0"/>
            </a:p>
            <a:p>
              <a:r>
                <a:rPr lang="en-US" altLang="ko-KR" sz="1050" b="1" dirty="0"/>
                <a:t>- </a:t>
              </a:r>
              <a:r>
                <a:rPr lang="ko-KR" altLang="en-US" sz="1050" b="1" dirty="0" err="1"/>
                <a:t>댓글</a:t>
              </a:r>
              <a:r>
                <a:rPr lang="ko-KR" altLang="en-US" sz="1050" b="1" dirty="0"/>
                <a:t> 작성 일자 및 </a:t>
              </a:r>
              <a:r>
                <a:rPr lang="ko-KR" altLang="en-US" sz="1050" b="1" dirty="0" err="1"/>
                <a:t>시분초</a:t>
              </a:r>
              <a:r>
                <a:rPr lang="en-US" altLang="ko-KR" sz="1050" b="1" dirty="0"/>
                <a:t>, </a:t>
              </a:r>
              <a:r>
                <a:rPr lang="ko-KR" altLang="en-US" sz="1050" b="1" dirty="0"/>
                <a:t>내용 등</a:t>
              </a:r>
              <a:endParaRPr lang="en-US" altLang="ko-KR" sz="105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8927" y="5636214"/>
              <a:ext cx="3357586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i="1" u="sng" dirty="0"/>
                <a:t>자체 사전 </a:t>
              </a:r>
              <a:r>
                <a:rPr lang="en-US" altLang="ko-KR" sz="1400" b="1" i="1" u="sng" dirty="0"/>
                <a:t>Build-up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4613" y="4884872"/>
              <a:ext cx="500066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1" dirty="0">
                  <a:solidFill>
                    <a:srgbClr val="FF0000"/>
                  </a:solidFill>
                </a:rPr>
                <a:t>√</a:t>
              </a:r>
              <a:endParaRPr lang="en-US" altLang="ko-KR" b="1" i="1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4613" y="5581471"/>
              <a:ext cx="500066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1" dirty="0">
                  <a:solidFill>
                    <a:srgbClr val="FF0000"/>
                  </a:solidFill>
                </a:rPr>
                <a:t>√</a:t>
              </a:r>
              <a:endParaRPr lang="en-US" altLang="ko-KR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이등변 삼각형 30"/>
          <p:cNvSpPr/>
          <p:nvPr/>
        </p:nvSpPr>
        <p:spPr>
          <a:xfrm flipV="1">
            <a:off x="1881166" y="4590670"/>
            <a:ext cx="571504" cy="21431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32407" y="6608994"/>
            <a:ext cx="959647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*</a:t>
            </a:r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저자</a:t>
            </a:r>
            <a:r>
              <a:rPr lang="en-US" altLang="ko-KR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김선우</a:t>
            </a:r>
            <a:r>
              <a:rPr lang="en-US" altLang="ko-KR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안희웅</a:t>
            </a:r>
            <a:r>
              <a:rPr lang="en-US" altLang="ko-KR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장유나</a:t>
            </a:r>
            <a:r>
              <a:rPr lang="en-US" altLang="ko-KR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8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홍민예</a:t>
            </a:r>
            <a:r>
              <a:rPr lang="en-US" altLang="ko-KR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서민지</a:t>
            </a:r>
            <a:r>
              <a:rPr lang="en-US" altLang="ko-KR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김성태 </a:t>
            </a:r>
            <a:r>
              <a:rPr lang="en-US" altLang="ko-KR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 </a:t>
            </a:r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8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영상문화콘텐츠연구</a:t>
            </a:r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 </a:t>
            </a:r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발행처</a:t>
            </a:r>
            <a:r>
              <a:rPr lang="en-US" altLang="ko-KR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동국대학교 </a:t>
            </a:r>
            <a:r>
              <a:rPr lang="ko-KR" altLang="en-US" sz="8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영상문화콘텐츠연구원</a:t>
            </a:r>
            <a:endParaRPr lang="en-US" altLang="ko-KR" sz="8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4E454F42-A09C-5D45-A963-791DA9AA9791}"/>
              </a:ext>
            </a:extLst>
          </p:cNvPr>
          <p:cNvCxnSpPr/>
          <p:nvPr/>
        </p:nvCxnSpPr>
        <p:spPr>
          <a:xfrm>
            <a:off x="4736976" y="2852936"/>
            <a:ext cx="5904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9C761DF-ACA0-8641-BA39-7DF3BBD48216}"/>
              </a:ext>
            </a:extLst>
          </p:cNvPr>
          <p:cNvCxnSpPr/>
          <p:nvPr/>
        </p:nvCxnSpPr>
        <p:spPr>
          <a:xfrm>
            <a:off x="4736976" y="3789040"/>
            <a:ext cx="5904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A6CEBA7-B42F-C544-A2C1-DD6942D339F7}"/>
              </a:ext>
            </a:extLst>
          </p:cNvPr>
          <p:cNvCxnSpPr/>
          <p:nvPr/>
        </p:nvCxnSpPr>
        <p:spPr>
          <a:xfrm>
            <a:off x="4752921" y="4839182"/>
            <a:ext cx="5904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34E85DA1-9B5C-F749-96C1-D4A5297C0D98}"/>
              </a:ext>
            </a:extLst>
          </p:cNvPr>
          <p:cNvCxnSpPr/>
          <p:nvPr/>
        </p:nvCxnSpPr>
        <p:spPr>
          <a:xfrm>
            <a:off x="4664968" y="6093296"/>
            <a:ext cx="5904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5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87344" y="1252522"/>
            <a:ext cx="215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탐색</a:t>
            </a:r>
            <a:r>
              <a:rPr lang="en-US" altLang="ko-KR" sz="1400" b="1" dirty="0"/>
              <a:t>_</a:t>
            </a:r>
            <a:r>
              <a:rPr lang="ko-KR" altLang="en-US" sz="1400" b="1" dirty="0" err="1"/>
              <a:t>윤계상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기존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Ver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02_</a:t>
            </a:r>
            <a:r>
              <a:rPr lang="ko-KR" altLang="en-US" sz="1400" b="1" dirty="0"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latin typeface="+mj-ea"/>
                <a:ea typeface="+mj-ea"/>
              </a:rPr>
              <a:t>/ </a:t>
            </a:r>
            <a:r>
              <a:rPr lang="ko-KR" altLang="en-US" sz="1400" b="1" dirty="0">
                <a:latin typeface="+mj-ea"/>
                <a:ea typeface="+mj-ea"/>
              </a:rPr>
              <a:t>데이터탐색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88372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 l="14844" t="15278" r="41406" b="27083"/>
          <a:stretch>
            <a:fillRect/>
          </a:stretch>
        </p:blipFill>
        <p:spPr bwMode="auto">
          <a:xfrm>
            <a:off x="681234" y="1672078"/>
            <a:ext cx="6708708" cy="497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6" name="직선 연결선 35"/>
          <p:cNvCxnSpPr/>
          <p:nvPr/>
        </p:nvCxnSpPr>
        <p:spPr>
          <a:xfrm>
            <a:off x="1381100" y="2842982"/>
            <a:ext cx="1500198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308530" y="1857364"/>
            <a:ext cx="3501594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67114" y="1314378"/>
            <a:ext cx="4572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2018.04.17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조회수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2,376,187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Liked 1.9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Disliked 1.2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천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10586" y="5515216"/>
            <a:ext cx="142876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추출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댓글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수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10586" y="5689301"/>
            <a:ext cx="1428760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/>
              <a:t>235</a:t>
            </a:r>
            <a:r>
              <a:rPr lang="ko-KR" altLang="en-US" sz="2800" b="1" dirty="0"/>
              <a:t>개</a:t>
            </a:r>
            <a:endParaRPr lang="en-US" altLang="ko-KR" sz="2800" b="1" dirty="0"/>
          </a:p>
        </p:txBody>
      </p:sp>
      <p:grpSp>
        <p:nvGrpSpPr>
          <p:cNvPr id="47" name="그룹 46"/>
          <p:cNvGrpSpPr/>
          <p:nvPr/>
        </p:nvGrpSpPr>
        <p:grpSpPr>
          <a:xfrm>
            <a:off x="-4834006" y="7143776"/>
            <a:ext cx="8286808" cy="1928826"/>
            <a:chOff x="247423" y="4884872"/>
            <a:chExt cx="8286808" cy="1928826"/>
          </a:xfrm>
        </p:grpSpPr>
        <p:sp>
          <p:nvSpPr>
            <p:cNvPr id="48" name="TextBox 47"/>
            <p:cNvSpPr txBox="1"/>
            <p:nvPr/>
          </p:nvSpPr>
          <p:spPr>
            <a:xfrm>
              <a:off x="809595" y="4938529"/>
              <a:ext cx="70102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600" b="1" u="sng" dirty="0"/>
                <a:t>비표준어</a:t>
              </a:r>
              <a:r>
                <a:rPr lang="en-US" altLang="ko-KR" sz="3600" b="1" u="sng" dirty="0"/>
                <a:t>, </a:t>
              </a:r>
              <a:r>
                <a:rPr lang="ko-KR" altLang="en-US" sz="3600" b="1" u="sng" dirty="0"/>
                <a:t>비속어</a:t>
              </a:r>
              <a:r>
                <a:rPr lang="en-US" altLang="ko-KR" sz="3600" b="1" u="sng" dirty="0"/>
                <a:t>, </a:t>
              </a:r>
              <a:r>
                <a:rPr lang="ko-KR" altLang="en-US" sz="3600" b="1" u="sng" dirty="0"/>
                <a:t>은어 多</a:t>
              </a:r>
              <a:endParaRPr lang="en-US" altLang="ko-KR" sz="3600" b="1" u="sng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8927" y="5966797"/>
              <a:ext cx="7715304" cy="81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600" b="1" u="sng" dirty="0"/>
                <a:t>시</a:t>
              </a:r>
              <a:r>
                <a:rPr lang="en-US" altLang="ko-KR" sz="3600" b="1" u="sng" dirty="0"/>
                <a:t>, </a:t>
              </a:r>
              <a:r>
                <a:rPr lang="ko-KR" altLang="en-US" sz="3600" b="1" u="sng" dirty="0"/>
                <a:t>분</a:t>
              </a:r>
              <a:r>
                <a:rPr lang="en-US" altLang="ko-KR" sz="3600" b="1" u="sng" dirty="0"/>
                <a:t>, </a:t>
              </a:r>
              <a:r>
                <a:rPr lang="ko-KR" altLang="en-US" sz="3600" b="1" u="sng" dirty="0"/>
                <a:t>초 추출 어려움</a:t>
              </a:r>
              <a:endParaRPr lang="en-US" altLang="ko-KR" sz="3600" b="1" u="sng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7423" y="4884872"/>
              <a:ext cx="500066" cy="97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400" b="1" i="1" dirty="0">
                  <a:solidFill>
                    <a:srgbClr val="FF0000"/>
                  </a:solidFill>
                </a:rPr>
                <a:t>!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7423" y="5836571"/>
              <a:ext cx="500066" cy="97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400" b="1" i="1" dirty="0">
                  <a:solidFill>
                    <a:srgbClr val="FF0000"/>
                  </a:solidFill>
                </a:rPr>
                <a:t>!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5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87344" y="1252522"/>
            <a:ext cx="215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탐색</a:t>
            </a:r>
            <a:r>
              <a:rPr lang="en-US" altLang="ko-KR" sz="1400" b="1" dirty="0"/>
              <a:t>_</a:t>
            </a:r>
            <a:r>
              <a:rPr lang="ko-KR" altLang="en-US" sz="1400" b="1" dirty="0" err="1"/>
              <a:t>곽철용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밈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Ver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02_</a:t>
            </a:r>
            <a:r>
              <a:rPr lang="ko-KR" altLang="en-US" sz="1400" b="1" dirty="0"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latin typeface="+mj-ea"/>
                <a:ea typeface="+mj-ea"/>
              </a:rPr>
              <a:t>/ </a:t>
            </a:r>
            <a:r>
              <a:rPr lang="ko-KR" altLang="en-US" sz="1400" b="1" dirty="0">
                <a:latin typeface="+mj-ea"/>
                <a:ea typeface="+mj-ea"/>
              </a:rPr>
              <a:t>데이터탐색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88372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 l="15234" t="15278" r="35547" b="29861"/>
          <a:stretch>
            <a:fillRect/>
          </a:stretch>
        </p:blipFill>
        <p:spPr bwMode="auto">
          <a:xfrm>
            <a:off x="576292" y="1714488"/>
            <a:ext cx="751998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연결선 12"/>
          <p:cNvCxnSpPr/>
          <p:nvPr/>
        </p:nvCxnSpPr>
        <p:spPr>
          <a:xfrm>
            <a:off x="1080834" y="1899774"/>
            <a:ext cx="3501594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51140" y="5214950"/>
            <a:ext cx="3501594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122112" y="2643182"/>
            <a:ext cx="4116640" cy="290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10586" y="5515216"/>
            <a:ext cx="142876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추출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댓글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수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10586" y="5689301"/>
            <a:ext cx="1428760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/>
              <a:t>921</a:t>
            </a:r>
            <a:r>
              <a:rPr lang="ko-KR" altLang="en-US" sz="2800" b="1" dirty="0"/>
              <a:t>개</a:t>
            </a:r>
            <a:endParaRPr lang="en-US" altLang="ko-KR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910590" y="132889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2019.11.15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조회수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7,105,656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Liked 8.2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Disliked 928</a:t>
            </a:r>
          </a:p>
          <a:p>
            <a:pPr algn="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119098" y="1981190"/>
            <a:ext cx="10429948" cy="5143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5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0302" y="1252522"/>
            <a:ext cx="1115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    Ⅰ.</a:t>
            </a:r>
          </a:p>
          <a:p>
            <a:r>
              <a:rPr lang="en-US" altLang="ko-KR" sz="1400" b="1" dirty="0"/>
              <a:t>Word</a:t>
            </a:r>
          </a:p>
          <a:p>
            <a:r>
              <a:rPr lang="en-US" altLang="ko-KR" sz="1400" b="1" dirty="0"/>
              <a:t>Cloud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310190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normal_200.png"/>
          <p:cNvPicPr>
            <a:picLocks noChangeAspect="1"/>
          </p:cNvPicPr>
          <p:nvPr/>
        </p:nvPicPr>
        <p:blipFill>
          <a:blip r:embed="rId3"/>
          <a:srcRect l="16091" t="22856" r="12288" b="29181"/>
          <a:stretch>
            <a:fillRect/>
          </a:stretch>
        </p:blipFill>
        <p:spPr>
          <a:xfrm>
            <a:off x="1666852" y="1984850"/>
            <a:ext cx="6786610" cy="490573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232650" y="1990715"/>
            <a:ext cx="1115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 </a:t>
            </a:r>
            <a:r>
              <a:rPr lang="ko-KR" altLang="en-US" sz="1050" b="1" dirty="0" err="1">
                <a:solidFill>
                  <a:schemeClr val="bg1"/>
                </a:solidFill>
              </a:rPr>
              <a:t>윤계상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Ver.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5915" y="1385816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버거킹</a:t>
            </a:r>
            <a:r>
              <a:rPr lang="ko-KR" altLang="en-US" sz="2000" b="1" dirty="0"/>
              <a:t>  </a:t>
            </a:r>
            <a:r>
              <a:rPr lang="en-US" altLang="ko-KR" sz="2000" b="1" dirty="0"/>
              <a:t>|  </a:t>
            </a:r>
            <a:r>
              <a:rPr lang="ko-KR" altLang="en-US" sz="2000" b="1" dirty="0" err="1"/>
              <a:t>몬스터</a:t>
            </a:r>
            <a:r>
              <a:rPr lang="ko-KR" altLang="en-US" sz="2000" b="1" dirty="0"/>
              <a:t>  </a:t>
            </a:r>
            <a:r>
              <a:rPr lang="en-US" altLang="ko-KR" sz="2000" b="1" dirty="0"/>
              <a:t>|  </a:t>
            </a:r>
            <a:r>
              <a:rPr lang="ko-KR" altLang="en-US" sz="2000" b="1" dirty="0"/>
              <a:t>햄버거  </a:t>
            </a:r>
            <a:r>
              <a:rPr lang="en-US" altLang="ko-KR" sz="2000" b="1" dirty="0"/>
              <a:t>| 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존맛</a:t>
            </a:r>
            <a:endParaRPr lang="ko-KR" altLang="en-US" sz="2000" b="1" dirty="0"/>
          </a:p>
        </p:txBody>
      </p:sp>
      <p:pic>
        <p:nvPicPr>
          <p:cNvPr id="33" name="그림 32" descr="burger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258330" y="6162694"/>
            <a:ext cx="500059" cy="50005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124319" y="1071546"/>
            <a:ext cx="50006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1" dirty="0">
                <a:solidFill>
                  <a:srgbClr val="FF0000"/>
                </a:solidFill>
              </a:rPr>
              <a:t>√</a:t>
            </a:r>
            <a:endParaRPr lang="en-US" altLang="ko-KR" b="1" i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81760" y="1071546"/>
            <a:ext cx="50006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1" dirty="0">
                <a:solidFill>
                  <a:srgbClr val="FF0000"/>
                </a:solidFill>
              </a:rPr>
              <a:t>√</a:t>
            </a:r>
            <a:endParaRPr lang="en-US" altLang="ko-KR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9098" y="1981190"/>
            <a:ext cx="10429948" cy="5143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5414" y="21429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01_Overview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380" y="214290"/>
            <a:ext cx="15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03_</a:t>
            </a:r>
            <a:r>
              <a:rPr lang="ko-KR" altLang="en-US" sz="1400" b="1" dirty="0">
                <a:latin typeface="+mj-ea"/>
                <a:ea typeface="+mj-ea"/>
              </a:rPr>
              <a:t>시각화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5363" y="21429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1346" y="214290"/>
            <a:ext cx="10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05_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145" y="1106715"/>
            <a:ext cx="648000" cy="142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AutoShape 2" descr="https://i.ytimg.com/vi/K4PYiSkmjtY/hqdefault.jpg?sqp=-oaymwEZCNACELwBSFXyq4qpAwsIARUAAIhCGAFwAQ==&amp;rs=AOn4CLCuGzxn4Jh7QoJbABEFJ6BeBwhN2g"/>
          <p:cNvSpPr>
            <a:spLocks noChangeAspect="1" noChangeArrowheads="1"/>
          </p:cNvSpPr>
          <p:nvPr/>
        </p:nvSpPr>
        <p:spPr bwMode="auto">
          <a:xfrm>
            <a:off x="1682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0302" y="1252522"/>
            <a:ext cx="1115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    Ⅰ.</a:t>
            </a:r>
          </a:p>
          <a:p>
            <a:r>
              <a:rPr lang="en-US" altLang="ko-KR" sz="1400" b="1" dirty="0"/>
              <a:t>Word</a:t>
            </a:r>
          </a:p>
          <a:p>
            <a:r>
              <a:rPr lang="en-US" altLang="ko-KR" sz="1400" b="1" dirty="0"/>
              <a:t>Cloud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3397" y="214290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분석방향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데이터탐색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10190" y="0"/>
            <a:ext cx="1836000" cy="142876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normal_200.png"/>
          <p:cNvPicPr>
            <a:picLocks noChangeAspect="1"/>
          </p:cNvPicPr>
          <p:nvPr/>
        </p:nvPicPr>
        <p:blipFill>
          <a:blip r:embed="rId3"/>
          <a:srcRect l="24516" t="27982" r="21604" b="29788"/>
          <a:stretch>
            <a:fillRect/>
          </a:stretch>
        </p:blipFill>
        <p:spPr>
          <a:xfrm>
            <a:off x="1514451" y="2000240"/>
            <a:ext cx="6927022" cy="54292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232650" y="1990715"/>
            <a:ext cx="1115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</a:rPr>
              <a:t>곽철용 </a:t>
            </a:r>
            <a:r>
              <a:rPr lang="en-US" altLang="ko-KR" sz="1050" b="1" dirty="0">
                <a:solidFill>
                  <a:schemeClr val="bg1"/>
                </a:solidFill>
              </a:rPr>
              <a:t>Ver.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5915" y="1385816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광고  </a:t>
            </a:r>
            <a:r>
              <a:rPr lang="en-US" altLang="ko-KR" sz="2000" b="1" dirty="0"/>
              <a:t>|  </a:t>
            </a:r>
            <a:r>
              <a:rPr lang="ko-KR" altLang="en-US" sz="2000" b="1" dirty="0" err="1"/>
              <a:t>버거킹</a:t>
            </a:r>
            <a:r>
              <a:rPr lang="ko-KR" altLang="en-US" sz="2000" b="1" dirty="0"/>
              <a:t>  </a:t>
            </a:r>
            <a:r>
              <a:rPr lang="en-US" altLang="ko-KR" sz="2000" b="1" dirty="0"/>
              <a:t>|  </a:t>
            </a:r>
            <a:r>
              <a:rPr lang="ko-KR" altLang="en-US" sz="2000" b="1" dirty="0"/>
              <a:t>더블  </a:t>
            </a:r>
            <a:r>
              <a:rPr lang="en-US" altLang="ko-KR" sz="2000" b="1" dirty="0"/>
              <a:t>| </a:t>
            </a:r>
            <a:r>
              <a:rPr lang="ko-KR" altLang="en-US" sz="2000" b="1" dirty="0"/>
              <a:t> 진짜</a:t>
            </a:r>
          </a:p>
        </p:txBody>
      </p:sp>
      <p:pic>
        <p:nvPicPr>
          <p:cNvPr id="17" name="그림 16" descr="burger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258330" y="6162694"/>
            <a:ext cx="500059" cy="5000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05137" y="1081071"/>
            <a:ext cx="50006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1" dirty="0">
                <a:solidFill>
                  <a:srgbClr val="FF0000"/>
                </a:solidFill>
              </a:rPr>
              <a:t>√</a:t>
            </a:r>
            <a:endParaRPr lang="en-US" altLang="ko-KR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9227" y="1081071"/>
            <a:ext cx="50006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1" dirty="0">
                <a:solidFill>
                  <a:srgbClr val="FF0000"/>
                </a:solidFill>
              </a:rPr>
              <a:t>√</a:t>
            </a:r>
            <a:endParaRPr lang="en-US" altLang="ko-KR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2421</Words>
  <Application>Microsoft Macintosh PowerPoint</Application>
  <PresentationFormat>A4 용지(210x297mm)</PresentationFormat>
  <Paragraphs>420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맑은 고딕</vt:lpstr>
      <vt:lpstr>Arial Unicode MS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acorn</dc:creator>
  <cp:lastModifiedBy>A822</cp:lastModifiedBy>
  <cp:revision>126</cp:revision>
  <dcterms:created xsi:type="dcterms:W3CDTF">2020-01-20T02:31:29Z</dcterms:created>
  <dcterms:modified xsi:type="dcterms:W3CDTF">2020-01-22T06:35:05Z</dcterms:modified>
</cp:coreProperties>
</file>